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6" r:id="rId1"/>
    <p:sldMasterId id="2147483954" r:id="rId2"/>
  </p:sldMasterIdLst>
  <p:sldIdLst>
    <p:sldId id="256" r:id="rId3"/>
    <p:sldId id="260" r:id="rId4"/>
    <p:sldId id="268" r:id="rId5"/>
    <p:sldId id="314" r:id="rId6"/>
    <p:sldId id="318" r:id="rId7"/>
    <p:sldId id="315" r:id="rId8"/>
    <p:sldId id="316" r:id="rId9"/>
    <p:sldId id="313" r:id="rId10"/>
    <p:sldId id="317" r:id="rId11"/>
    <p:sldId id="319"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90" d="100"/>
          <a:sy n="90" d="100"/>
        </p:scale>
        <p:origin x="48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5A1055-66B5-421B-AEDF-F4B2A1B2E9AB}"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2730753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45A1055-66B5-421B-AEDF-F4B2A1B2E9AB}"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2693767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45A1055-66B5-421B-AEDF-F4B2A1B2E9AB}"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1641336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45A1055-66B5-421B-AEDF-F4B2A1B2E9AB}"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213349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5A1055-66B5-421B-AEDF-F4B2A1B2E9AB}"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795255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45A1055-66B5-421B-AEDF-F4B2A1B2E9AB}" type="datetimeFigureOut">
              <a:rPr lang="en-US" smtClean="0"/>
              <a:t>2/20/2024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199817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45A1055-66B5-421B-AEDF-F4B2A1B2E9AB}" type="datetimeFigureOut">
              <a:rPr lang="en-US" smtClean="0"/>
              <a:t>2/20/2024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3961145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5A1055-66B5-421B-AEDF-F4B2A1B2E9AB}"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2155066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5A1055-66B5-421B-AEDF-F4B2A1B2E9AB}"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682233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39A6D1-EF12-4505-A3D2-C8383C512D1B}" type="slidenum">
              <a:rPr lang="en-US"/>
              <a:pPr>
                <a:defRPr/>
              </a:pPr>
              <a:t>‹#›</a:t>
            </a:fld>
            <a:endParaRPr lang="en-US" dirty="0"/>
          </a:p>
        </p:txBody>
      </p:sp>
    </p:spTree>
    <p:extLst>
      <p:ext uri="{BB962C8B-B14F-4D97-AF65-F5344CB8AC3E}">
        <p14:creationId xmlns:p14="http://schemas.microsoft.com/office/powerpoint/2010/main" val="30128159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8D2D66-64E4-462B-9ED5-5A616AD3518A}" type="slidenum">
              <a:rPr lang="en-US"/>
              <a:pPr>
                <a:defRPr/>
              </a:pPr>
              <a:t>‹#›</a:t>
            </a:fld>
            <a:endParaRPr lang="en-US" dirty="0"/>
          </a:p>
        </p:txBody>
      </p:sp>
    </p:spTree>
    <p:extLst>
      <p:ext uri="{BB962C8B-B14F-4D97-AF65-F5344CB8AC3E}">
        <p14:creationId xmlns:p14="http://schemas.microsoft.com/office/powerpoint/2010/main" val="599969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45A1055-66B5-421B-AEDF-F4B2A1B2E9AB}"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1892784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5B1881-E2C4-4432-BABD-2249DE82103B}" type="slidenum">
              <a:rPr lang="en-US"/>
              <a:pPr>
                <a:defRPr/>
              </a:pPr>
              <a:t>‹#›</a:t>
            </a:fld>
            <a:endParaRPr lang="en-US" dirty="0"/>
          </a:p>
        </p:txBody>
      </p:sp>
    </p:spTree>
    <p:extLst>
      <p:ext uri="{BB962C8B-B14F-4D97-AF65-F5344CB8AC3E}">
        <p14:creationId xmlns:p14="http://schemas.microsoft.com/office/powerpoint/2010/main" val="24255676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45737E-FE1E-4D0F-BB09-5567D9E838AB}" type="slidenum">
              <a:rPr lang="en-US"/>
              <a:pPr>
                <a:defRPr/>
              </a:pPr>
              <a:t>‹#›</a:t>
            </a:fld>
            <a:endParaRPr lang="en-US" dirty="0"/>
          </a:p>
        </p:txBody>
      </p:sp>
    </p:spTree>
    <p:extLst>
      <p:ext uri="{BB962C8B-B14F-4D97-AF65-F5344CB8AC3E}">
        <p14:creationId xmlns:p14="http://schemas.microsoft.com/office/powerpoint/2010/main" val="3285859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DF70109-ABE7-4977-BFD0-0B5A21B477B7}" type="slidenum">
              <a:rPr lang="en-US"/>
              <a:pPr>
                <a:defRPr/>
              </a:pPr>
              <a:t>‹#›</a:t>
            </a:fld>
            <a:endParaRPr lang="en-US" dirty="0"/>
          </a:p>
        </p:txBody>
      </p:sp>
    </p:spTree>
    <p:extLst>
      <p:ext uri="{BB962C8B-B14F-4D97-AF65-F5344CB8AC3E}">
        <p14:creationId xmlns:p14="http://schemas.microsoft.com/office/powerpoint/2010/main" val="811122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9F4AEF5-92C4-4D90-ABE5-3EBBAD1FDF16}" type="slidenum">
              <a:rPr lang="en-US"/>
              <a:pPr>
                <a:defRPr/>
              </a:pPr>
              <a:t>‹#›</a:t>
            </a:fld>
            <a:endParaRPr lang="en-US" dirty="0"/>
          </a:p>
        </p:txBody>
      </p:sp>
    </p:spTree>
    <p:extLst>
      <p:ext uri="{BB962C8B-B14F-4D97-AF65-F5344CB8AC3E}">
        <p14:creationId xmlns:p14="http://schemas.microsoft.com/office/powerpoint/2010/main" val="36832716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C36D38A-BBE8-4037-B9EC-FB40E896A0B4}" type="slidenum">
              <a:rPr lang="en-US"/>
              <a:pPr>
                <a:defRPr/>
              </a:pPr>
              <a:t>‹#›</a:t>
            </a:fld>
            <a:endParaRPr lang="en-US" dirty="0"/>
          </a:p>
        </p:txBody>
      </p:sp>
    </p:spTree>
    <p:extLst>
      <p:ext uri="{BB962C8B-B14F-4D97-AF65-F5344CB8AC3E}">
        <p14:creationId xmlns:p14="http://schemas.microsoft.com/office/powerpoint/2010/main" val="12060165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F283D9-FCBE-4F77-BAF3-B280D6F2A657}" type="slidenum">
              <a:rPr lang="en-US"/>
              <a:pPr>
                <a:defRPr/>
              </a:pPr>
              <a:t>‹#›</a:t>
            </a:fld>
            <a:endParaRPr lang="en-US" dirty="0"/>
          </a:p>
        </p:txBody>
      </p:sp>
    </p:spTree>
    <p:extLst>
      <p:ext uri="{BB962C8B-B14F-4D97-AF65-F5344CB8AC3E}">
        <p14:creationId xmlns:p14="http://schemas.microsoft.com/office/powerpoint/2010/main" val="1792076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332D83-3388-42A6-A059-CB7ADC7F60F8}" type="slidenum">
              <a:rPr lang="en-US"/>
              <a:pPr>
                <a:defRPr/>
              </a:pPr>
              <a:t>‹#›</a:t>
            </a:fld>
            <a:endParaRPr lang="en-US" dirty="0"/>
          </a:p>
        </p:txBody>
      </p:sp>
    </p:spTree>
    <p:extLst>
      <p:ext uri="{BB962C8B-B14F-4D97-AF65-F5344CB8AC3E}">
        <p14:creationId xmlns:p14="http://schemas.microsoft.com/office/powerpoint/2010/main" val="5587508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76E1B9-6950-442A-8138-32F9160F3EE2}" type="slidenum">
              <a:rPr lang="en-US"/>
              <a:pPr>
                <a:defRPr/>
              </a:pPr>
              <a:t>‹#›</a:t>
            </a:fld>
            <a:endParaRPr lang="en-US" dirty="0"/>
          </a:p>
        </p:txBody>
      </p:sp>
    </p:spTree>
    <p:extLst>
      <p:ext uri="{BB962C8B-B14F-4D97-AF65-F5344CB8AC3E}">
        <p14:creationId xmlns:p14="http://schemas.microsoft.com/office/powerpoint/2010/main" val="473555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C38A4C-E004-4819-AF2B-FB948F1B6480}" type="slidenum">
              <a:rPr lang="en-US"/>
              <a:pPr>
                <a:defRPr/>
              </a:pPr>
              <a:t>‹#›</a:t>
            </a:fld>
            <a:endParaRPr lang="en-US" dirty="0"/>
          </a:p>
        </p:txBody>
      </p:sp>
    </p:spTree>
    <p:extLst>
      <p:ext uri="{BB962C8B-B14F-4D97-AF65-F5344CB8AC3E}">
        <p14:creationId xmlns:p14="http://schemas.microsoft.com/office/powerpoint/2010/main" val="660107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5A1055-66B5-421B-AEDF-F4B2A1B2E9AB}"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2484266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5A1055-66B5-421B-AEDF-F4B2A1B2E9AB}"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1849729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5A1055-66B5-421B-AEDF-F4B2A1B2E9AB}" type="datetimeFigureOut">
              <a:rPr lang="en-US" smtClean="0"/>
              <a:t>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2196067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45A1055-66B5-421B-AEDF-F4B2A1B2E9AB}" type="datetimeFigureOut">
              <a:rPr lang="en-US" smtClean="0"/>
              <a:t>2/20/2024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1076062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45A1055-66B5-421B-AEDF-F4B2A1B2E9AB}" type="datetimeFigureOut">
              <a:rPr lang="en-US" smtClean="0"/>
              <a:t>2/20/2024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4121794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45A1055-66B5-421B-AEDF-F4B2A1B2E9AB}" type="datetimeFigureOut">
              <a:rPr lang="en-US" smtClean="0"/>
              <a:t>2/20/2024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1524879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45A1055-66B5-421B-AEDF-F4B2A1B2E9AB}"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812424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45A1055-66B5-421B-AEDF-F4B2A1B2E9AB}" type="datetimeFigureOut">
              <a:rPr lang="en-US" smtClean="0"/>
              <a:t>2/20/2024</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1C75B68-E6B6-406A-8067-6B195CA41D17}" type="slidenum">
              <a:rPr lang="en-US" smtClean="0"/>
              <a:t>‹#›</a:t>
            </a:fld>
            <a:endParaRPr lang="en-US"/>
          </a:p>
        </p:txBody>
      </p:sp>
    </p:spTree>
    <p:extLst>
      <p:ext uri="{BB962C8B-B14F-4D97-AF65-F5344CB8AC3E}">
        <p14:creationId xmlns:p14="http://schemas.microsoft.com/office/powerpoint/2010/main" val="311320539"/>
      </p:ext>
    </p:extLst>
  </p:cSld>
  <p:clrMap bg1="dk1" tx1="lt1" bg2="dk2"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 id="214748395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BEAC7"/>
            </a:gs>
            <a:gs pos="17999">
              <a:srgbClr val="FEE7F2"/>
            </a:gs>
            <a:gs pos="36000">
              <a:srgbClr val="FAC77D"/>
            </a:gs>
            <a:gs pos="61000">
              <a:srgbClr val="FBA97D"/>
            </a:gs>
            <a:gs pos="82001">
              <a:srgbClr val="FBD49C"/>
            </a:gs>
            <a:gs pos="100000">
              <a:srgbClr val="FEE7F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BE3178-1DF1-478C-BD8D-3DED2E416FB8}" type="slidenum">
              <a:rPr lang="en-US"/>
              <a:pPr>
                <a:defRPr/>
              </a:pPr>
              <a:t>‹#›</a:t>
            </a:fld>
            <a:endParaRPr lang="en-US" dirty="0"/>
          </a:p>
        </p:txBody>
      </p:sp>
    </p:spTree>
    <p:extLst>
      <p:ext uri="{BB962C8B-B14F-4D97-AF65-F5344CB8AC3E}">
        <p14:creationId xmlns:p14="http://schemas.microsoft.com/office/powerpoint/2010/main" val="2947221549"/>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8500" y="723642"/>
            <a:ext cx="11507821" cy="5348067"/>
          </a:xfrm>
          <a:prstGeom prst="rect">
            <a:avLst/>
          </a:prstGeom>
          <a:noFill/>
        </p:spPr>
        <p:txBody>
          <a:bodyPr wrap="square" rtlCol="0">
            <a:spAutoFit/>
          </a:bodyPr>
          <a:lstStyle/>
          <a:p>
            <a:pPr algn="ctr"/>
            <a:r>
              <a:rPr lang="en-US" sz="4800" dirty="0"/>
              <a:t>Clergy Peer Learning Group</a:t>
            </a:r>
          </a:p>
          <a:p>
            <a:pPr algn="ctr"/>
            <a:endParaRPr lang="en-US" sz="3600" dirty="0"/>
          </a:p>
          <a:p>
            <a:pPr algn="ctr"/>
            <a:endParaRPr lang="en-US" sz="3600" dirty="0"/>
          </a:p>
          <a:p>
            <a:pPr algn="ctr"/>
            <a:endParaRPr lang="en-US" sz="3600" dirty="0"/>
          </a:p>
          <a:p>
            <a:pPr algn="ctr"/>
            <a:r>
              <a:rPr lang="en-US" sz="3600" dirty="0"/>
              <a:t>February 29, 2024</a:t>
            </a:r>
          </a:p>
          <a:p>
            <a:pPr algn="ctr"/>
            <a:endParaRPr lang="en-US" sz="2800" dirty="0"/>
          </a:p>
          <a:p>
            <a:endParaRPr lang="en-US" dirty="0"/>
          </a:p>
          <a:p>
            <a:pPr>
              <a:lnSpc>
                <a:spcPct val="150000"/>
              </a:lnSpc>
            </a:pPr>
            <a:r>
              <a:rPr lang="en-US" sz="2400" i="1" dirty="0">
                <a:solidFill>
                  <a:srgbClr val="222222"/>
                </a:solidFill>
                <a:latin typeface="arial" panose="020B0604020202020204" pitchFamily="34" charset="0"/>
              </a:rPr>
              <a:t>“Let us consider how we might spur one another on toward love and good deeds. Let us not give up meeting together, as some are in the habit of doing, but let us encourage one another.” </a:t>
            </a:r>
            <a:r>
              <a:rPr lang="en-US" sz="2400" dirty="0">
                <a:solidFill>
                  <a:srgbClr val="222222"/>
                </a:solidFill>
                <a:latin typeface="arial" panose="020B0604020202020204" pitchFamily="34" charset="0"/>
              </a:rPr>
              <a:t>  Hebrews 10:24-25</a:t>
            </a:r>
            <a:endParaRPr lang="en-US" sz="2400" dirty="0"/>
          </a:p>
        </p:txBody>
      </p:sp>
    </p:spTree>
    <p:extLst>
      <p:ext uri="{BB962C8B-B14F-4D97-AF65-F5344CB8AC3E}">
        <p14:creationId xmlns:p14="http://schemas.microsoft.com/office/powerpoint/2010/main" val="1102240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76FE39-1C16-8466-3DF7-B8C01519577B}"/>
              </a:ext>
            </a:extLst>
          </p:cNvPr>
          <p:cNvSpPr txBox="1"/>
          <p:nvPr/>
        </p:nvSpPr>
        <p:spPr>
          <a:xfrm>
            <a:off x="372138" y="1129912"/>
            <a:ext cx="10994065" cy="5262979"/>
          </a:xfrm>
          <a:prstGeom prst="rect">
            <a:avLst/>
          </a:prstGeom>
          <a:noFill/>
        </p:spPr>
        <p:txBody>
          <a:bodyPr wrap="square" rtlCol="0">
            <a:spAutoFit/>
          </a:bodyPr>
          <a:lstStyle/>
          <a:p>
            <a:pPr algn="just"/>
            <a:r>
              <a:rPr lang="en-US" sz="2800" b="1" dirty="0"/>
              <a:t>The Fast is here, the mother of chastity, the accuser of sins, the advocate </a:t>
            </a:r>
            <a:r>
              <a:rPr lang="en-US" sz="2800" b="1"/>
              <a:t>of repentance, </a:t>
            </a:r>
            <a:r>
              <a:rPr lang="en-US" sz="2800" b="1" dirty="0"/>
              <a:t>the life of angels and the salvation of men, faithful, let us cry: O God, have mercy on us.</a:t>
            </a:r>
          </a:p>
          <a:p>
            <a:pPr algn="just"/>
            <a:endParaRPr lang="en-US" sz="2800" b="1" dirty="0"/>
          </a:p>
          <a:p>
            <a:pPr algn="just"/>
            <a:endParaRPr lang="en-US" sz="2800" b="1" dirty="0"/>
          </a:p>
          <a:p>
            <a:pPr algn="just"/>
            <a:r>
              <a:rPr lang="en-US" sz="2800" b="1" dirty="0"/>
              <a:t>Beyond all hope, I am wondrously set free, Mother of God, from all that troubles me, for I have obtained in my distress your invincible intercession! You are always swift to help those who beseech you in faith, dispelling the darkness of their many sins. Therefore, with thanksgiving, I cry to you: Accept, Lady, this small offering of grateful praise, and be my help in all things! </a:t>
            </a:r>
          </a:p>
        </p:txBody>
      </p:sp>
      <p:sp>
        <p:nvSpPr>
          <p:cNvPr id="3" name="TextBox 2">
            <a:extLst>
              <a:ext uri="{FF2B5EF4-FFF2-40B4-BE49-F238E27FC236}">
                <a16:creationId xmlns:a16="http://schemas.microsoft.com/office/drawing/2014/main" id="{0BAF8EA4-9237-E7D8-9C1E-7045B29A413E}"/>
              </a:ext>
            </a:extLst>
          </p:cNvPr>
          <p:cNvSpPr txBox="1"/>
          <p:nvPr/>
        </p:nvSpPr>
        <p:spPr>
          <a:xfrm>
            <a:off x="712381" y="244549"/>
            <a:ext cx="4433777" cy="382772"/>
          </a:xfrm>
          <a:prstGeom prst="rect">
            <a:avLst/>
          </a:prstGeom>
          <a:noFill/>
        </p:spPr>
        <p:txBody>
          <a:bodyPr wrap="square" rtlCol="0">
            <a:spAutoFit/>
          </a:bodyPr>
          <a:lstStyle/>
          <a:p>
            <a:r>
              <a:rPr lang="en-US" b="1" dirty="0">
                <a:solidFill>
                  <a:srgbClr val="FFFF00"/>
                </a:solidFill>
              </a:rPr>
              <a:t>Matin Hymns from Clean Monday</a:t>
            </a:r>
          </a:p>
        </p:txBody>
      </p:sp>
    </p:spTree>
    <p:extLst>
      <p:ext uri="{BB962C8B-B14F-4D97-AF65-F5344CB8AC3E}">
        <p14:creationId xmlns:p14="http://schemas.microsoft.com/office/powerpoint/2010/main" val="3169049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450531"/>
          </a:xfrm>
        </p:spPr>
        <p:txBody>
          <a:bodyPr/>
          <a:lstStyle/>
          <a:p>
            <a:pPr algn="ctr"/>
            <a:r>
              <a:rPr lang="en-US" sz="2200" dirty="0"/>
              <a:t>Group Charter/Covenant</a:t>
            </a:r>
          </a:p>
        </p:txBody>
      </p:sp>
      <p:sp>
        <p:nvSpPr>
          <p:cNvPr id="3" name="Content Placeholder 2"/>
          <p:cNvSpPr>
            <a:spLocks noGrp="1"/>
          </p:cNvSpPr>
          <p:nvPr>
            <p:ph idx="1"/>
          </p:nvPr>
        </p:nvSpPr>
        <p:spPr>
          <a:xfrm>
            <a:off x="434898" y="1037063"/>
            <a:ext cx="11017404" cy="5441795"/>
          </a:xfrm>
          <a:solidFill>
            <a:schemeClr val="accent6">
              <a:lumMod val="50000"/>
            </a:schemeClr>
          </a:solidFill>
        </p:spPr>
        <p:txBody>
          <a:bodyPr>
            <a:normAutofit fontScale="92500" lnSpcReduction="20000"/>
          </a:bodyPr>
          <a:lstStyle/>
          <a:p>
            <a:pPr marL="0" indent="0" algn="just">
              <a:lnSpc>
                <a:spcPct val="150000"/>
              </a:lnSpc>
              <a:buNone/>
            </a:pPr>
            <a:r>
              <a:rPr lang="en-US" dirty="0"/>
              <a:t>We have come together to strive for spiritual growth in our ministry, our lives, and our faith. Endeavoring to free ourselves from the too frequent isolation that our vocation precipitates, we commit ourselves now to each other and to sharing the full work of health: spiritual, emotional, and physical. We have assembled to support each other in a process of education and growth that has deepening faith in Christ as its sole goal. To this end, we are committed to asking hard questions of ourselves but in a safe place – one set apart. In this place of confidence, we commit ourselves to trust and honesty. What we discuss, we share with full expectation of confessional privacy as among brothers. What we entrust to each other, we do so confident that charity, compassion, and respect for the differences between us inform our interactions. What we proffer to this body, we divulge not to receive advice but understanding, not solutions but the empathy of problems shared. It is our intention to meet four times each year (and to possibly plan one additional social gathering as well). For this we ask the blessings of Almighty God; to commit ourselves in faith and prayer.</a:t>
            </a:r>
          </a:p>
        </p:txBody>
      </p:sp>
    </p:spTree>
    <p:extLst>
      <p:ext uri="{BB962C8B-B14F-4D97-AF65-F5344CB8AC3E}">
        <p14:creationId xmlns:p14="http://schemas.microsoft.com/office/powerpoint/2010/main" val="475496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1" y="1133475"/>
            <a:ext cx="11249246" cy="4955203"/>
          </a:xfrm>
          <a:prstGeom prst="rect">
            <a:avLst/>
          </a:prstGeom>
          <a:noFill/>
        </p:spPr>
        <p:txBody>
          <a:bodyPr wrap="square" rtlCol="0">
            <a:spAutoFit/>
          </a:bodyPr>
          <a:lstStyle/>
          <a:p>
            <a:pPr algn="just"/>
            <a:r>
              <a:rPr lang="en-US" sz="4000" b="1" dirty="0"/>
              <a:t>Check-in time</a:t>
            </a:r>
            <a:r>
              <a:rPr lang="en-US" sz="4000" dirty="0"/>
              <a:t> (3-4 minutes each person)</a:t>
            </a:r>
          </a:p>
          <a:p>
            <a:pPr algn="just"/>
            <a:endParaRPr lang="en-US" sz="3600" dirty="0"/>
          </a:p>
          <a:p>
            <a:pPr algn="just"/>
            <a:r>
              <a:rPr lang="en-US" sz="4000" dirty="0"/>
              <a:t>How are you?</a:t>
            </a:r>
          </a:p>
          <a:p>
            <a:pPr algn="just"/>
            <a:r>
              <a:rPr lang="en-US" sz="4000" dirty="0"/>
              <a:t>	physical health</a:t>
            </a:r>
          </a:p>
          <a:p>
            <a:pPr algn="just"/>
            <a:r>
              <a:rPr lang="en-US" sz="4000" dirty="0"/>
              <a:t>	spiritual health</a:t>
            </a:r>
          </a:p>
          <a:p>
            <a:pPr algn="just"/>
            <a:r>
              <a:rPr lang="en-US" sz="4000" dirty="0"/>
              <a:t>	marriage/family</a:t>
            </a:r>
          </a:p>
          <a:p>
            <a:pPr algn="just"/>
            <a:r>
              <a:rPr lang="en-US" sz="4000" dirty="0"/>
              <a:t>	ministry/parish</a:t>
            </a:r>
          </a:p>
          <a:p>
            <a:pPr algn="just"/>
            <a:r>
              <a:rPr lang="en-US" sz="4000" dirty="0"/>
              <a:t>	more…..</a:t>
            </a:r>
          </a:p>
        </p:txBody>
      </p:sp>
    </p:spTree>
    <p:extLst>
      <p:ext uri="{BB962C8B-B14F-4D97-AF65-F5344CB8AC3E}">
        <p14:creationId xmlns:p14="http://schemas.microsoft.com/office/powerpoint/2010/main" val="543282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50DD25-814F-13A8-0B34-066B0DA57D82}"/>
              </a:ext>
            </a:extLst>
          </p:cNvPr>
          <p:cNvSpPr txBox="1"/>
          <p:nvPr/>
        </p:nvSpPr>
        <p:spPr>
          <a:xfrm>
            <a:off x="2923953" y="0"/>
            <a:ext cx="5181602" cy="369332"/>
          </a:xfrm>
          <a:prstGeom prst="rect">
            <a:avLst/>
          </a:prstGeom>
          <a:noFill/>
        </p:spPr>
        <p:txBody>
          <a:bodyPr wrap="square" rtlCol="0">
            <a:spAutoFit/>
          </a:bodyPr>
          <a:lstStyle/>
          <a:p>
            <a:r>
              <a:rPr lang="en-US" b="1" dirty="0">
                <a:solidFill>
                  <a:srgbClr val="FFFF00"/>
                </a:solidFill>
              </a:rPr>
              <a:t>How Rest Can Make You Better At Your Job</a:t>
            </a:r>
          </a:p>
        </p:txBody>
      </p:sp>
      <p:pic>
        <p:nvPicPr>
          <p:cNvPr id="3" name="y2mate.com - How Rest Can Make You Better at Your Job  The Way We Work a TED series_1080p">
            <a:hlinkClick r:id="" action="ppaction://media"/>
            <a:extLst>
              <a:ext uri="{FF2B5EF4-FFF2-40B4-BE49-F238E27FC236}">
                <a16:creationId xmlns:a16="http://schemas.microsoft.com/office/drawing/2014/main" id="{34D24D05-ADA5-233B-94F8-D3E365BD49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8295" y="369332"/>
            <a:ext cx="11535410" cy="6488668"/>
          </a:xfrm>
          <a:prstGeom prst="rect">
            <a:avLst/>
          </a:prstGeom>
        </p:spPr>
      </p:pic>
    </p:spTree>
    <p:extLst>
      <p:ext uri="{BB962C8B-B14F-4D97-AF65-F5344CB8AC3E}">
        <p14:creationId xmlns:p14="http://schemas.microsoft.com/office/powerpoint/2010/main" val="122210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9C2CE3-939C-9157-C461-6004C5E75E13}"/>
              </a:ext>
            </a:extLst>
          </p:cNvPr>
          <p:cNvSpPr txBox="1"/>
          <p:nvPr/>
        </p:nvSpPr>
        <p:spPr>
          <a:xfrm>
            <a:off x="637953" y="180753"/>
            <a:ext cx="9537405" cy="400110"/>
          </a:xfrm>
          <a:prstGeom prst="rect">
            <a:avLst/>
          </a:prstGeom>
          <a:noFill/>
        </p:spPr>
        <p:txBody>
          <a:bodyPr wrap="square" rtlCol="0">
            <a:spAutoFit/>
          </a:bodyPr>
          <a:lstStyle/>
          <a:p>
            <a:r>
              <a:rPr lang="en-US" sz="2000" b="1" dirty="0"/>
              <a:t>Reflection/Journal Questions on </a:t>
            </a:r>
            <a:r>
              <a:rPr lang="en-US" sz="2000" b="1" i="1" dirty="0">
                <a:solidFill>
                  <a:srgbClr val="FFFF00"/>
                </a:solidFill>
              </a:rPr>
              <a:t>How Rest Can Make You Better At Your Job</a:t>
            </a:r>
          </a:p>
        </p:txBody>
      </p:sp>
      <p:sp>
        <p:nvSpPr>
          <p:cNvPr id="3" name="TextBox 2">
            <a:extLst>
              <a:ext uri="{FF2B5EF4-FFF2-40B4-BE49-F238E27FC236}">
                <a16:creationId xmlns:a16="http://schemas.microsoft.com/office/drawing/2014/main" id="{DA57926E-3AEC-24DB-90F7-D9B9BD1B3AFB}"/>
              </a:ext>
            </a:extLst>
          </p:cNvPr>
          <p:cNvSpPr txBox="1"/>
          <p:nvPr/>
        </p:nvSpPr>
        <p:spPr>
          <a:xfrm>
            <a:off x="318977" y="1254642"/>
            <a:ext cx="11153553" cy="4832092"/>
          </a:xfrm>
          <a:prstGeom prst="rect">
            <a:avLst/>
          </a:prstGeom>
          <a:noFill/>
        </p:spPr>
        <p:txBody>
          <a:bodyPr wrap="square" rtlCol="0">
            <a:spAutoFit/>
          </a:bodyPr>
          <a:lstStyle/>
          <a:p>
            <a:pPr marL="342900" indent="-342900">
              <a:buAutoNum type="arabicPeriod"/>
            </a:pPr>
            <a:r>
              <a:rPr lang="en-US" sz="3600" b="1" dirty="0">
                <a:solidFill>
                  <a:srgbClr val="FFFF00"/>
                </a:solidFill>
              </a:rPr>
              <a:t>Rethink what rest is</a:t>
            </a:r>
          </a:p>
          <a:p>
            <a:r>
              <a:rPr lang="en-US" sz="2400" dirty="0"/>
              <a:t>Do you move around enough in a given day?</a:t>
            </a:r>
          </a:p>
          <a:p>
            <a:endParaRPr lang="en-US" dirty="0"/>
          </a:p>
          <a:p>
            <a:r>
              <a:rPr lang="en-US" sz="3600" b="1" dirty="0">
                <a:solidFill>
                  <a:srgbClr val="FFFF00"/>
                </a:solidFill>
              </a:rPr>
              <a:t>2. Integrate it into your daily work</a:t>
            </a:r>
          </a:p>
          <a:p>
            <a:r>
              <a:rPr lang="en-US" sz="2400" dirty="0"/>
              <a:t>Can you turn off your phone to rest at different points in your day?</a:t>
            </a:r>
          </a:p>
          <a:p>
            <a:endParaRPr lang="en-US" sz="2400" b="1" dirty="0"/>
          </a:p>
          <a:p>
            <a:r>
              <a:rPr lang="en-US" sz="3600" b="1" dirty="0">
                <a:solidFill>
                  <a:srgbClr val="FFFF00"/>
                </a:solidFill>
              </a:rPr>
              <a:t>3. Tap into deep play</a:t>
            </a:r>
          </a:p>
          <a:p>
            <a:r>
              <a:rPr lang="en-US" sz="2400" dirty="0"/>
              <a:t>What are your hobbies to offset ministry demands?</a:t>
            </a:r>
          </a:p>
          <a:p>
            <a:endParaRPr lang="en-US" dirty="0"/>
          </a:p>
          <a:p>
            <a:r>
              <a:rPr lang="en-US" sz="3600" b="1" dirty="0">
                <a:solidFill>
                  <a:srgbClr val="FFFF00"/>
                </a:solidFill>
              </a:rPr>
              <a:t>4</a:t>
            </a:r>
            <a:r>
              <a:rPr lang="en-US" sz="4400" b="1" dirty="0">
                <a:solidFill>
                  <a:srgbClr val="FFFF00"/>
                </a:solidFill>
              </a:rPr>
              <a:t>. </a:t>
            </a:r>
            <a:r>
              <a:rPr lang="en-US" sz="3600" b="1" dirty="0">
                <a:solidFill>
                  <a:srgbClr val="FFFF00"/>
                </a:solidFill>
              </a:rPr>
              <a:t>Make rest social</a:t>
            </a:r>
          </a:p>
          <a:p>
            <a:r>
              <a:rPr lang="en-US" sz="2400" dirty="0"/>
              <a:t>Are you content with you social network?</a:t>
            </a:r>
          </a:p>
        </p:txBody>
      </p:sp>
    </p:spTree>
    <p:extLst>
      <p:ext uri="{BB962C8B-B14F-4D97-AF65-F5344CB8AC3E}">
        <p14:creationId xmlns:p14="http://schemas.microsoft.com/office/powerpoint/2010/main" val="3883723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E9D164-8113-2E43-16D4-CB37EE8A670F}"/>
              </a:ext>
            </a:extLst>
          </p:cNvPr>
          <p:cNvSpPr txBox="1"/>
          <p:nvPr/>
        </p:nvSpPr>
        <p:spPr>
          <a:xfrm>
            <a:off x="584791" y="818707"/>
            <a:ext cx="10823944" cy="4832092"/>
          </a:xfrm>
          <a:prstGeom prst="rect">
            <a:avLst/>
          </a:prstGeom>
          <a:noFill/>
        </p:spPr>
        <p:txBody>
          <a:bodyPr wrap="square" rtlCol="0">
            <a:spAutoFit/>
          </a:bodyPr>
          <a:lstStyle/>
          <a:p>
            <a:r>
              <a:rPr lang="en-US" sz="2400" b="1" dirty="0">
                <a:solidFill>
                  <a:srgbClr val="FFFF00"/>
                </a:solidFill>
              </a:rPr>
              <a:t>Movement Exercise</a:t>
            </a:r>
          </a:p>
          <a:p>
            <a:endParaRPr lang="en-US" sz="2400" b="1" dirty="0">
              <a:solidFill>
                <a:srgbClr val="FFFF00"/>
              </a:solidFill>
            </a:endParaRPr>
          </a:p>
          <a:p>
            <a:endParaRPr lang="en-US" dirty="0"/>
          </a:p>
          <a:p>
            <a:pPr algn="ctr"/>
            <a:r>
              <a:rPr lang="en-US" sz="4000" b="1" dirty="0"/>
              <a:t>On a wall-to-wall continuum do you:</a:t>
            </a:r>
          </a:p>
          <a:p>
            <a:pPr algn="ctr"/>
            <a:endParaRPr lang="en-US" sz="4000" b="1" dirty="0"/>
          </a:p>
          <a:p>
            <a:pPr algn="ctr"/>
            <a:r>
              <a:rPr lang="en-US" sz="5400" b="1" dirty="0"/>
              <a:t>Plan every detail </a:t>
            </a:r>
          </a:p>
          <a:p>
            <a:pPr algn="ctr"/>
            <a:r>
              <a:rPr lang="en-US" sz="5400" b="1" dirty="0"/>
              <a:t>or </a:t>
            </a:r>
          </a:p>
          <a:p>
            <a:pPr algn="ctr"/>
            <a:r>
              <a:rPr lang="en-US" sz="5400" b="1" dirty="0"/>
              <a:t>thrive on spontaneity? </a:t>
            </a:r>
          </a:p>
        </p:txBody>
      </p:sp>
    </p:spTree>
    <p:extLst>
      <p:ext uri="{BB962C8B-B14F-4D97-AF65-F5344CB8AC3E}">
        <p14:creationId xmlns:p14="http://schemas.microsoft.com/office/powerpoint/2010/main" val="3962619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34BBB1-7D17-C435-32CB-3C94088D5A5D}"/>
              </a:ext>
            </a:extLst>
          </p:cNvPr>
          <p:cNvSpPr txBox="1"/>
          <p:nvPr/>
        </p:nvSpPr>
        <p:spPr>
          <a:xfrm>
            <a:off x="1010093" y="1212112"/>
            <a:ext cx="9920177" cy="2862322"/>
          </a:xfrm>
          <a:prstGeom prst="rect">
            <a:avLst/>
          </a:prstGeom>
          <a:noFill/>
        </p:spPr>
        <p:txBody>
          <a:bodyPr wrap="square" rtlCol="0">
            <a:spAutoFit/>
          </a:bodyPr>
          <a:lstStyle/>
          <a:p>
            <a:r>
              <a:rPr lang="en-US" sz="2400" b="1" dirty="0">
                <a:solidFill>
                  <a:srgbClr val="FFFF00"/>
                </a:solidFill>
              </a:rPr>
              <a:t>Journal/Reflection Question</a:t>
            </a:r>
          </a:p>
          <a:p>
            <a:endParaRPr lang="en-US" dirty="0"/>
          </a:p>
          <a:p>
            <a:endParaRPr lang="en-US" dirty="0"/>
          </a:p>
          <a:p>
            <a:r>
              <a:rPr lang="en-US" sz="4000" b="1" dirty="0"/>
              <a:t>Complete the sentence:</a:t>
            </a:r>
          </a:p>
          <a:p>
            <a:endParaRPr lang="en-US" sz="4000" b="1" dirty="0"/>
          </a:p>
          <a:p>
            <a:r>
              <a:rPr lang="en-US" sz="4000" b="1" dirty="0"/>
              <a:t>I feel valued when  </a:t>
            </a:r>
            <a:r>
              <a:rPr lang="en-US" sz="3600" dirty="0"/>
              <a:t>________________</a:t>
            </a:r>
          </a:p>
        </p:txBody>
      </p:sp>
    </p:spTree>
    <p:extLst>
      <p:ext uri="{BB962C8B-B14F-4D97-AF65-F5344CB8AC3E}">
        <p14:creationId xmlns:p14="http://schemas.microsoft.com/office/powerpoint/2010/main" val="2778037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B5CE70-DFB4-6321-92AC-94A70F772518}"/>
              </a:ext>
            </a:extLst>
          </p:cNvPr>
          <p:cNvSpPr txBox="1"/>
          <p:nvPr/>
        </p:nvSpPr>
        <p:spPr>
          <a:xfrm>
            <a:off x="194930" y="0"/>
            <a:ext cx="11802139" cy="6678751"/>
          </a:xfrm>
          <a:prstGeom prst="rect">
            <a:avLst/>
          </a:prstGeom>
          <a:noFill/>
        </p:spPr>
        <p:txBody>
          <a:bodyPr wrap="square" rtlCol="0">
            <a:spAutoFit/>
          </a:bodyPr>
          <a:lstStyle/>
          <a:p>
            <a:pPr algn="just"/>
            <a:r>
              <a:rPr lang="en-US" sz="2800" b="1" i="0" dirty="0">
                <a:solidFill>
                  <a:srgbClr val="000000"/>
                </a:solidFill>
                <a:effectLst/>
                <a:latin typeface="system-ui"/>
              </a:rPr>
              <a:t>For by the grace given to me I say to everyone among you not to think of yourself more highly than you ought to think but to think with sober judgment, each according to the measure of faith that God has assigned. For as in one body we have many members and not all the members have the same function, so we, who are many, are one body in Christ, and individually we are members one of another. We have gifts that differ according to the grace given to us: prophecy, in proportion to faith; ministry, in ministering; the teacher, in teaching; the encourager, in encouragement; the giver, in sincerity; the leader, in diligence; the compassionate, in cheerfulness.</a:t>
            </a:r>
            <a:r>
              <a:rPr lang="en-US" sz="2800" b="1" dirty="0">
                <a:solidFill>
                  <a:srgbClr val="000000"/>
                </a:solidFill>
                <a:latin typeface="system-ui"/>
              </a:rPr>
              <a:t>									Romans 12:3-8</a:t>
            </a:r>
          </a:p>
          <a:p>
            <a:pPr algn="just"/>
            <a:endParaRPr lang="en-US" sz="2800" b="1" dirty="0">
              <a:solidFill>
                <a:srgbClr val="000000"/>
              </a:solidFill>
              <a:latin typeface="system-ui"/>
            </a:endParaRPr>
          </a:p>
          <a:p>
            <a:pPr marL="285750" indent="-285750">
              <a:buFont typeface="Arial" panose="020B0604020202020204" pitchFamily="34" charset="0"/>
              <a:buChar char="•"/>
            </a:pPr>
            <a:r>
              <a:rPr lang="en-US" sz="3100" b="1" dirty="0">
                <a:solidFill>
                  <a:schemeClr val="accent5">
                    <a:lumMod val="50000"/>
                  </a:schemeClr>
                </a:solidFill>
                <a:latin typeface="system-ui"/>
              </a:rPr>
              <a:t>As you think with “sober judgement” about yourself, which gift(s) do you think God has given you </a:t>
            </a:r>
            <a:r>
              <a:rPr lang="en-US" sz="3100" b="1" i="0" dirty="0">
                <a:solidFill>
                  <a:schemeClr val="accent5">
                    <a:lumMod val="50000"/>
                  </a:schemeClr>
                </a:solidFill>
                <a:effectLst/>
                <a:latin typeface="system-ui"/>
              </a:rPr>
              <a:t>?</a:t>
            </a:r>
          </a:p>
          <a:p>
            <a:pPr marL="285750" indent="-285750">
              <a:buFont typeface="Arial" panose="020B0604020202020204" pitchFamily="34" charset="0"/>
              <a:buChar char="•"/>
            </a:pPr>
            <a:endParaRPr lang="en-US" sz="1400" b="1" i="0" dirty="0">
              <a:solidFill>
                <a:schemeClr val="accent5">
                  <a:lumMod val="50000"/>
                </a:schemeClr>
              </a:solidFill>
              <a:effectLst/>
              <a:latin typeface="system-ui"/>
            </a:endParaRPr>
          </a:p>
          <a:p>
            <a:pPr marL="285750" indent="-285750">
              <a:buFont typeface="Arial" panose="020B0604020202020204" pitchFamily="34" charset="0"/>
              <a:buChar char="•"/>
            </a:pPr>
            <a:r>
              <a:rPr lang="en-US" sz="3100" b="1" dirty="0">
                <a:solidFill>
                  <a:schemeClr val="accent5">
                    <a:lumMod val="50000"/>
                  </a:schemeClr>
                </a:solidFill>
                <a:latin typeface="system-ui"/>
              </a:rPr>
              <a:t>What overall theme/message is St Paul conveying to the community?</a:t>
            </a:r>
            <a:endParaRPr lang="en-US" sz="3100" b="1" i="0" dirty="0">
              <a:solidFill>
                <a:schemeClr val="accent5">
                  <a:lumMod val="50000"/>
                </a:schemeClr>
              </a:solidFill>
              <a:effectLst/>
              <a:latin typeface="system-ui"/>
            </a:endParaRPr>
          </a:p>
        </p:txBody>
      </p:sp>
    </p:spTree>
    <p:extLst>
      <p:ext uri="{BB962C8B-B14F-4D97-AF65-F5344CB8AC3E}">
        <p14:creationId xmlns:p14="http://schemas.microsoft.com/office/powerpoint/2010/main" val="3068875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6DAFA2-07A0-FFB3-63BC-FAE0B2B95481}"/>
              </a:ext>
            </a:extLst>
          </p:cNvPr>
          <p:cNvSpPr txBox="1"/>
          <p:nvPr/>
        </p:nvSpPr>
        <p:spPr>
          <a:xfrm>
            <a:off x="829340" y="861237"/>
            <a:ext cx="10377376" cy="3754874"/>
          </a:xfrm>
          <a:prstGeom prst="rect">
            <a:avLst/>
          </a:prstGeom>
          <a:noFill/>
        </p:spPr>
        <p:txBody>
          <a:bodyPr wrap="square" rtlCol="0">
            <a:spAutoFit/>
          </a:bodyPr>
          <a:lstStyle/>
          <a:p>
            <a:r>
              <a:rPr lang="en-US" sz="2400" b="1" dirty="0">
                <a:solidFill>
                  <a:srgbClr val="FFFF00"/>
                </a:solidFill>
              </a:rPr>
              <a:t>Reflection/Journal Question</a:t>
            </a:r>
          </a:p>
          <a:p>
            <a:endParaRPr lang="en-US" sz="2400" b="1" dirty="0">
              <a:solidFill>
                <a:srgbClr val="FFFF00"/>
              </a:solidFill>
            </a:endParaRPr>
          </a:p>
          <a:p>
            <a:endParaRPr lang="en-US" dirty="0"/>
          </a:p>
          <a:p>
            <a:endParaRPr lang="en-US" sz="2000" dirty="0"/>
          </a:p>
          <a:p>
            <a:r>
              <a:rPr lang="en-US" sz="3600" b="1" dirty="0"/>
              <a:t>In a word or phrase…</a:t>
            </a:r>
          </a:p>
          <a:p>
            <a:endParaRPr lang="en-US" sz="3600" dirty="0"/>
          </a:p>
          <a:p>
            <a:r>
              <a:rPr lang="en-US" sz="4000" b="1" dirty="0"/>
              <a:t>How would you describe this season of your life?</a:t>
            </a:r>
          </a:p>
        </p:txBody>
      </p:sp>
    </p:spTree>
    <p:extLst>
      <p:ext uri="{BB962C8B-B14F-4D97-AF65-F5344CB8AC3E}">
        <p14:creationId xmlns:p14="http://schemas.microsoft.com/office/powerpoint/2010/main" val="33213301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Ion</Template>
  <TotalTime>9755</TotalTime>
  <Words>767</Words>
  <Application>Microsoft Office PowerPoint</Application>
  <PresentationFormat>Widescreen</PresentationFormat>
  <Paragraphs>62</Paragraphs>
  <Slides>10</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vt:i4>
      </vt:variant>
    </vt:vector>
  </HeadingPairs>
  <TitlesOfParts>
    <vt:vector size="17" baseType="lpstr">
      <vt:lpstr>Arial</vt:lpstr>
      <vt:lpstr>Arial</vt:lpstr>
      <vt:lpstr>Century Gothic</vt:lpstr>
      <vt:lpstr>system-ui</vt:lpstr>
      <vt:lpstr>Wingdings 3</vt:lpstr>
      <vt:lpstr>Ion</vt:lpstr>
      <vt:lpstr>Default Design</vt:lpstr>
      <vt:lpstr>PowerPoint Presentation</vt:lpstr>
      <vt:lpstr>Group Charter/Covenant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Goussetis</dc:creator>
  <cp:lastModifiedBy>Alexander Goussetis</cp:lastModifiedBy>
  <cp:revision>236</cp:revision>
  <dcterms:created xsi:type="dcterms:W3CDTF">2016-11-29T14:05:24Z</dcterms:created>
  <dcterms:modified xsi:type="dcterms:W3CDTF">2024-02-20T18:08:36Z</dcterms:modified>
</cp:coreProperties>
</file>