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6" r:id="rId1"/>
  </p:sldMasterIdLst>
  <p:sldIdLst>
    <p:sldId id="256" r:id="rId2"/>
    <p:sldId id="260" r:id="rId3"/>
    <p:sldId id="268" r:id="rId4"/>
    <p:sldId id="269" r:id="rId5"/>
    <p:sldId id="270" r:id="rId6"/>
    <p:sldId id="275" r:id="rId7"/>
    <p:sldId id="271" r:id="rId8"/>
    <p:sldId id="272" r:id="rId9"/>
    <p:sldId id="27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4660"/>
  </p:normalViewPr>
  <p:slideViewPr>
    <p:cSldViewPr snapToGrid="0">
      <p:cViewPr varScale="1">
        <p:scale>
          <a:sx n="90" d="100"/>
          <a:sy n="90" d="100"/>
        </p:scale>
        <p:origin x="48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45A1055-66B5-421B-AEDF-F4B2A1B2E9AB}" type="datetimeFigureOut">
              <a:rPr lang="en-US" smtClean="0"/>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C75B68-E6B6-406A-8067-6B195CA41D17}" type="slidenum">
              <a:rPr lang="en-US" smtClean="0"/>
              <a:t>‹#›</a:t>
            </a:fld>
            <a:endParaRPr lang="en-US"/>
          </a:p>
        </p:txBody>
      </p:sp>
    </p:spTree>
    <p:extLst>
      <p:ext uri="{BB962C8B-B14F-4D97-AF65-F5344CB8AC3E}">
        <p14:creationId xmlns:p14="http://schemas.microsoft.com/office/powerpoint/2010/main" val="27307532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45A1055-66B5-421B-AEDF-F4B2A1B2E9AB}" type="datetimeFigureOut">
              <a:rPr lang="en-US" smtClean="0"/>
              <a:t>5/16/2017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C75B68-E6B6-406A-8067-6B195CA41D17}" type="slidenum">
              <a:rPr lang="en-US" smtClean="0"/>
              <a:t>‹#›</a:t>
            </a:fld>
            <a:endParaRPr lang="en-US"/>
          </a:p>
        </p:txBody>
      </p:sp>
    </p:spTree>
    <p:extLst>
      <p:ext uri="{BB962C8B-B14F-4D97-AF65-F5344CB8AC3E}">
        <p14:creationId xmlns:p14="http://schemas.microsoft.com/office/powerpoint/2010/main" val="2693767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45A1055-66B5-421B-AEDF-F4B2A1B2E9AB}" type="datetimeFigureOut">
              <a:rPr lang="en-US" smtClean="0"/>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C75B68-E6B6-406A-8067-6B195CA41D17}" type="slidenum">
              <a:rPr lang="en-US" smtClean="0"/>
              <a:t>‹#›</a:t>
            </a:fld>
            <a:endParaRPr lang="en-US"/>
          </a:p>
        </p:txBody>
      </p:sp>
    </p:spTree>
    <p:extLst>
      <p:ext uri="{BB962C8B-B14F-4D97-AF65-F5344CB8AC3E}">
        <p14:creationId xmlns:p14="http://schemas.microsoft.com/office/powerpoint/2010/main" val="16413367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45A1055-66B5-421B-AEDF-F4B2A1B2E9AB}" type="datetimeFigureOut">
              <a:rPr lang="en-US" smtClean="0"/>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C75B68-E6B6-406A-8067-6B195CA41D17}"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42133496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45A1055-66B5-421B-AEDF-F4B2A1B2E9AB}" type="datetimeFigureOut">
              <a:rPr lang="en-US" smtClean="0"/>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C75B68-E6B6-406A-8067-6B195CA41D17}" type="slidenum">
              <a:rPr lang="en-US" smtClean="0"/>
              <a:t>‹#›</a:t>
            </a:fld>
            <a:endParaRPr lang="en-US"/>
          </a:p>
        </p:txBody>
      </p:sp>
    </p:spTree>
    <p:extLst>
      <p:ext uri="{BB962C8B-B14F-4D97-AF65-F5344CB8AC3E}">
        <p14:creationId xmlns:p14="http://schemas.microsoft.com/office/powerpoint/2010/main" val="7952556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45A1055-66B5-421B-AEDF-F4B2A1B2E9AB}" type="datetimeFigureOut">
              <a:rPr lang="en-US" smtClean="0"/>
              <a:t>5/16/2017</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C75B68-E6B6-406A-8067-6B195CA41D17}" type="slidenum">
              <a:rPr lang="en-US" smtClean="0"/>
              <a:t>‹#›</a:t>
            </a:fld>
            <a:endParaRPr lang="en-US"/>
          </a:p>
        </p:txBody>
      </p:sp>
    </p:spTree>
    <p:extLst>
      <p:ext uri="{BB962C8B-B14F-4D97-AF65-F5344CB8AC3E}">
        <p14:creationId xmlns:p14="http://schemas.microsoft.com/office/powerpoint/2010/main" val="1998175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45A1055-66B5-421B-AEDF-F4B2A1B2E9AB}" type="datetimeFigureOut">
              <a:rPr lang="en-US" smtClean="0"/>
              <a:t>5/16/2017</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C75B68-E6B6-406A-8067-6B195CA41D17}" type="slidenum">
              <a:rPr lang="en-US" smtClean="0"/>
              <a:t>‹#›</a:t>
            </a:fld>
            <a:endParaRPr lang="en-US"/>
          </a:p>
        </p:txBody>
      </p:sp>
    </p:spTree>
    <p:extLst>
      <p:ext uri="{BB962C8B-B14F-4D97-AF65-F5344CB8AC3E}">
        <p14:creationId xmlns:p14="http://schemas.microsoft.com/office/powerpoint/2010/main" val="39611451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5A1055-66B5-421B-AEDF-F4B2A1B2E9AB}" type="datetimeFigureOut">
              <a:rPr lang="en-US" smtClean="0"/>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C75B68-E6B6-406A-8067-6B195CA41D17}" type="slidenum">
              <a:rPr lang="en-US" smtClean="0"/>
              <a:t>‹#›</a:t>
            </a:fld>
            <a:endParaRPr lang="en-US"/>
          </a:p>
        </p:txBody>
      </p:sp>
    </p:spTree>
    <p:extLst>
      <p:ext uri="{BB962C8B-B14F-4D97-AF65-F5344CB8AC3E}">
        <p14:creationId xmlns:p14="http://schemas.microsoft.com/office/powerpoint/2010/main" val="21550661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5A1055-66B5-421B-AEDF-F4B2A1B2E9AB}" type="datetimeFigureOut">
              <a:rPr lang="en-US" smtClean="0"/>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C75B68-E6B6-406A-8067-6B195CA41D17}" type="slidenum">
              <a:rPr lang="en-US" smtClean="0"/>
              <a:t>‹#›</a:t>
            </a:fld>
            <a:endParaRPr lang="en-US"/>
          </a:p>
        </p:txBody>
      </p:sp>
    </p:spTree>
    <p:extLst>
      <p:ext uri="{BB962C8B-B14F-4D97-AF65-F5344CB8AC3E}">
        <p14:creationId xmlns:p14="http://schemas.microsoft.com/office/powerpoint/2010/main" val="682233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45A1055-66B5-421B-AEDF-F4B2A1B2E9AB}" type="datetimeFigureOut">
              <a:rPr lang="en-US" smtClean="0"/>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C75B68-E6B6-406A-8067-6B195CA41D17}" type="slidenum">
              <a:rPr lang="en-US" smtClean="0"/>
              <a:t>‹#›</a:t>
            </a:fld>
            <a:endParaRPr lang="en-US"/>
          </a:p>
        </p:txBody>
      </p:sp>
    </p:spTree>
    <p:extLst>
      <p:ext uri="{BB962C8B-B14F-4D97-AF65-F5344CB8AC3E}">
        <p14:creationId xmlns:p14="http://schemas.microsoft.com/office/powerpoint/2010/main" val="1892784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45A1055-66B5-421B-AEDF-F4B2A1B2E9AB}" type="datetimeFigureOut">
              <a:rPr lang="en-US" smtClean="0"/>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C75B68-E6B6-406A-8067-6B195CA41D17}" type="slidenum">
              <a:rPr lang="en-US" smtClean="0"/>
              <a:t>‹#›</a:t>
            </a:fld>
            <a:endParaRPr lang="en-US"/>
          </a:p>
        </p:txBody>
      </p:sp>
    </p:spTree>
    <p:extLst>
      <p:ext uri="{BB962C8B-B14F-4D97-AF65-F5344CB8AC3E}">
        <p14:creationId xmlns:p14="http://schemas.microsoft.com/office/powerpoint/2010/main" val="2484266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45A1055-66B5-421B-AEDF-F4B2A1B2E9AB}" type="datetimeFigureOut">
              <a:rPr lang="en-US" smtClean="0"/>
              <a:t>5/16/2017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C75B68-E6B6-406A-8067-6B195CA41D17}" type="slidenum">
              <a:rPr lang="en-US" smtClean="0"/>
              <a:t>‹#›</a:t>
            </a:fld>
            <a:endParaRPr lang="en-US"/>
          </a:p>
        </p:txBody>
      </p:sp>
    </p:spTree>
    <p:extLst>
      <p:ext uri="{BB962C8B-B14F-4D97-AF65-F5344CB8AC3E}">
        <p14:creationId xmlns:p14="http://schemas.microsoft.com/office/powerpoint/2010/main" val="18497292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45A1055-66B5-421B-AEDF-F4B2A1B2E9AB}" type="datetimeFigureOut">
              <a:rPr lang="en-US" smtClean="0"/>
              <a:t>5/16/2017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C75B68-E6B6-406A-8067-6B195CA41D17}" type="slidenum">
              <a:rPr lang="en-US" smtClean="0"/>
              <a:t>‹#›</a:t>
            </a:fld>
            <a:endParaRPr lang="en-US"/>
          </a:p>
        </p:txBody>
      </p:sp>
    </p:spTree>
    <p:extLst>
      <p:ext uri="{BB962C8B-B14F-4D97-AF65-F5344CB8AC3E}">
        <p14:creationId xmlns:p14="http://schemas.microsoft.com/office/powerpoint/2010/main" val="2196067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45A1055-66B5-421B-AEDF-F4B2A1B2E9AB}" type="datetimeFigureOut">
              <a:rPr lang="en-US" smtClean="0"/>
              <a:t>5/16/2017</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D1C75B68-E6B6-406A-8067-6B195CA41D17}" type="slidenum">
              <a:rPr lang="en-US" smtClean="0"/>
              <a:t>‹#›</a:t>
            </a:fld>
            <a:endParaRPr lang="en-US"/>
          </a:p>
        </p:txBody>
      </p:sp>
    </p:spTree>
    <p:extLst>
      <p:ext uri="{BB962C8B-B14F-4D97-AF65-F5344CB8AC3E}">
        <p14:creationId xmlns:p14="http://schemas.microsoft.com/office/powerpoint/2010/main" val="1076062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45A1055-66B5-421B-AEDF-F4B2A1B2E9AB}" type="datetimeFigureOut">
              <a:rPr lang="en-US" smtClean="0"/>
              <a:t>5/16/2017</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D1C75B68-E6B6-406A-8067-6B195CA41D17}" type="slidenum">
              <a:rPr lang="en-US" smtClean="0"/>
              <a:t>‹#›</a:t>
            </a:fld>
            <a:endParaRPr lang="en-US"/>
          </a:p>
        </p:txBody>
      </p:sp>
    </p:spTree>
    <p:extLst>
      <p:ext uri="{BB962C8B-B14F-4D97-AF65-F5344CB8AC3E}">
        <p14:creationId xmlns:p14="http://schemas.microsoft.com/office/powerpoint/2010/main" val="4121794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445A1055-66B5-421B-AEDF-F4B2A1B2E9AB}" type="datetimeFigureOut">
              <a:rPr lang="en-US" smtClean="0"/>
              <a:t>5/16/2017</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D1C75B68-E6B6-406A-8067-6B195CA41D17}" type="slidenum">
              <a:rPr lang="en-US" smtClean="0"/>
              <a:t>‹#›</a:t>
            </a:fld>
            <a:endParaRPr lang="en-US"/>
          </a:p>
        </p:txBody>
      </p:sp>
    </p:spTree>
    <p:extLst>
      <p:ext uri="{BB962C8B-B14F-4D97-AF65-F5344CB8AC3E}">
        <p14:creationId xmlns:p14="http://schemas.microsoft.com/office/powerpoint/2010/main" val="1524879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45A1055-66B5-421B-AEDF-F4B2A1B2E9AB}" type="datetimeFigureOut">
              <a:rPr lang="en-US" smtClean="0"/>
              <a:t>5/16/2017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C75B68-E6B6-406A-8067-6B195CA41D17}" type="slidenum">
              <a:rPr lang="en-US" smtClean="0"/>
              <a:t>‹#›</a:t>
            </a:fld>
            <a:endParaRPr lang="en-US"/>
          </a:p>
        </p:txBody>
      </p:sp>
    </p:spTree>
    <p:extLst>
      <p:ext uri="{BB962C8B-B14F-4D97-AF65-F5344CB8AC3E}">
        <p14:creationId xmlns:p14="http://schemas.microsoft.com/office/powerpoint/2010/main" val="812424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45A1055-66B5-421B-AEDF-F4B2A1B2E9AB}" type="datetimeFigureOut">
              <a:rPr lang="en-US" smtClean="0"/>
              <a:t>5/16/2017</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1C75B68-E6B6-406A-8067-6B195CA41D17}" type="slidenum">
              <a:rPr lang="en-US" smtClean="0"/>
              <a:t>‹#›</a:t>
            </a:fld>
            <a:endParaRPr lang="en-US"/>
          </a:p>
        </p:txBody>
      </p:sp>
    </p:spTree>
    <p:extLst>
      <p:ext uri="{BB962C8B-B14F-4D97-AF65-F5344CB8AC3E}">
        <p14:creationId xmlns:p14="http://schemas.microsoft.com/office/powerpoint/2010/main" val="311320539"/>
      </p:ext>
    </p:extLst>
  </p:cSld>
  <p:clrMap bg1="dk1" tx1="lt1" bg2="dk2" tx2="lt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 id="2147483948" r:id="rId12"/>
    <p:sldLayoutId id="2147483949" r:id="rId13"/>
    <p:sldLayoutId id="2147483950" r:id="rId14"/>
    <p:sldLayoutId id="2147483951" r:id="rId15"/>
    <p:sldLayoutId id="2147483952" r:id="rId16"/>
    <p:sldLayoutId id="2147483953"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58500" y="723642"/>
            <a:ext cx="11507821" cy="5786199"/>
          </a:xfrm>
          <a:prstGeom prst="rect">
            <a:avLst/>
          </a:prstGeom>
          <a:noFill/>
        </p:spPr>
        <p:txBody>
          <a:bodyPr wrap="square" rtlCol="0">
            <a:spAutoFit/>
          </a:bodyPr>
          <a:lstStyle/>
          <a:p>
            <a:pPr algn="ctr"/>
            <a:r>
              <a:rPr lang="en-US" sz="3600" dirty="0"/>
              <a:t>Clergy Peer Learning Group</a:t>
            </a:r>
          </a:p>
          <a:p>
            <a:pPr algn="ctr"/>
            <a:endParaRPr lang="en-US" sz="3600" dirty="0"/>
          </a:p>
          <a:p>
            <a:pPr algn="ctr"/>
            <a:r>
              <a:rPr lang="en-US" sz="3600" dirty="0"/>
              <a:t>Third Session</a:t>
            </a:r>
          </a:p>
          <a:p>
            <a:pPr algn="ctr"/>
            <a:endParaRPr lang="en-US" sz="3600" dirty="0"/>
          </a:p>
          <a:p>
            <a:pPr algn="ctr"/>
            <a:endParaRPr lang="en-US" sz="3600" dirty="0"/>
          </a:p>
          <a:p>
            <a:pPr algn="ctr"/>
            <a:r>
              <a:rPr lang="en-US" sz="3600" dirty="0"/>
              <a:t>May 23, 2017</a:t>
            </a:r>
          </a:p>
          <a:p>
            <a:pPr algn="ctr"/>
            <a:endParaRPr lang="en-US" sz="2800" dirty="0"/>
          </a:p>
          <a:p>
            <a:endParaRPr lang="en-US" dirty="0"/>
          </a:p>
          <a:p>
            <a:pPr>
              <a:lnSpc>
                <a:spcPct val="150000"/>
              </a:lnSpc>
            </a:pPr>
            <a:r>
              <a:rPr lang="en-US" sz="2400" i="1" dirty="0">
                <a:solidFill>
                  <a:srgbClr val="222222"/>
                </a:solidFill>
                <a:latin typeface="arial" panose="020B0604020202020204" pitchFamily="34" charset="0"/>
              </a:rPr>
              <a:t>“Let us consider how we might spur one another on toward love and good deeds. Let us not give up meeting together, as some are in the habit of doing, but let us encourage one another.” </a:t>
            </a:r>
            <a:r>
              <a:rPr lang="en-US" sz="2400" dirty="0">
                <a:solidFill>
                  <a:srgbClr val="222222"/>
                </a:solidFill>
                <a:latin typeface="arial" panose="020B0604020202020204" pitchFamily="34" charset="0"/>
              </a:rPr>
              <a:t>  Hebrews 10:24-25</a:t>
            </a:r>
            <a:endParaRPr lang="en-US" sz="2400" dirty="0"/>
          </a:p>
        </p:txBody>
      </p:sp>
    </p:spTree>
    <p:extLst>
      <p:ext uri="{BB962C8B-B14F-4D97-AF65-F5344CB8AC3E}">
        <p14:creationId xmlns:p14="http://schemas.microsoft.com/office/powerpoint/2010/main" val="11022402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450531"/>
          </a:xfrm>
        </p:spPr>
        <p:txBody>
          <a:bodyPr/>
          <a:lstStyle/>
          <a:p>
            <a:pPr algn="ctr"/>
            <a:r>
              <a:rPr lang="en-US" sz="2200" dirty="0"/>
              <a:t>Group Charter/Covenant</a:t>
            </a:r>
          </a:p>
        </p:txBody>
      </p:sp>
      <p:sp>
        <p:nvSpPr>
          <p:cNvPr id="3" name="Content Placeholder 2"/>
          <p:cNvSpPr>
            <a:spLocks noGrp="1"/>
          </p:cNvSpPr>
          <p:nvPr>
            <p:ph idx="1"/>
          </p:nvPr>
        </p:nvSpPr>
        <p:spPr>
          <a:xfrm>
            <a:off x="434898" y="1037063"/>
            <a:ext cx="11017404" cy="5441795"/>
          </a:xfrm>
          <a:solidFill>
            <a:schemeClr val="accent6">
              <a:lumMod val="50000"/>
            </a:schemeClr>
          </a:solidFill>
        </p:spPr>
        <p:txBody>
          <a:bodyPr>
            <a:normAutofit fontScale="92500" lnSpcReduction="20000"/>
          </a:bodyPr>
          <a:lstStyle/>
          <a:p>
            <a:pPr marL="0" indent="0" algn="just">
              <a:lnSpc>
                <a:spcPct val="150000"/>
              </a:lnSpc>
              <a:buNone/>
            </a:pPr>
            <a:r>
              <a:rPr lang="en-US" dirty="0"/>
              <a:t>We have come together to strive for spiritual growth in our ministry, our lives, and our faith. Endeavoring to free ourselves from the too frequent isolation that our vocation precipitates, we commit ourselves now to each other and to sharing the full work of health: spiritual, emotional, and physical. We have assembled to support each other in a process of education and growth that has deepening faith in Christ as its sole goal. To this end, we are committed to asking hard questions of ourselves but in a safe place – one set apart. In this place of confidence, we commit ourselves to trust and honesty. What we discuss, we share with full expectation of confessional privacy as among brothers. What we entrust to each other, we do so confident that charity, compassion, and respect for the differences between us inform our interactions. What we proffer to this body, we divulge not to receive advice but understanding, not solutions but the empathy of problems shared. It is our intention to meet four times each year (and to possibly plan one additional social gathering as well). For this we ask the blessings of Almighty God; to commit ourselves in faith and prayer.</a:t>
            </a:r>
          </a:p>
        </p:txBody>
      </p:sp>
    </p:spTree>
    <p:extLst>
      <p:ext uri="{BB962C8B-B14F-4D97-AF65-F5344CB8AC3E}">
        <p14:creationId xmlns:p14="http://schemas.microsoft.com/office/powerpoint/2010/main" val="4754967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33450" y="1133475"/>
            <a:ext cx="9886950" cy="4524315"/>
          </a:xfrm>
          <a:prstGeom prst="rect">
            <a:avLst/>
          </a:prstGeom>
          <a:noFill/>
        </p:spPr>
        <p:txBody>
          <a:bodyPr wrap="square" rtlCol="0">
            <a:spAutoFit/>
          </a:bodyPr>
          <a:lstStyle/>
          <a:p>
            <a:pPr algn="just"/>
            <a:r>
              <a:rPr lang="en-US" sz="3600" b="1" dirty="0"/>
              <a:t>Check-in time</a:t>
            </a:r>
            <a:r>
              <a:rPr lang="en-US" sz="3600" dirty="0"/>
              <a:t> (3-4 minutes each)</a:t>
            </a:r>
          </a:p>
          <a:p>
            <a:pPr algn="just"/>
            <a:endParaRPr lang="en-US" sz="3600" dirty="0"/>
          </a:p>
          <a:p>
            <a:pPr algn="just"/>
            <a:r>
              <a:rPr lang="en-US" sz="3600" dirty="0"/>
              <a:t>How are you?</a:t>
            </a:r>
          </a:p>
          <a:p>
            <a:pPr algn="just"/>
            <a:r>
              <a:rPr lang="en-US" sz="3600" dirty="0"/>
              <a:t>	physical health</a:t>
            </a:r>
          </a:p>
          <a:p>
            <a:pPr algn="just"/>
            <a:r>
              <a:rPr lang="en-US" sz="3600" dirty="0"/>
              <a:t>	spiritual health</a:t>
            </a:r>
          </a:p>
          <a:p>
            <a:pPr algn="just"/>
            <a:r>
              <a:rPr lang="en-US" sz="3600" dirty="0"/>
              <a:t>	marriage/family</a:t>
            </a:r>
          </a:p>
          <a:p>
            <a:pPr algn="just"/>
            <a:r>
              <a:rPr lang="en-US" sz="3600" dirty="0"/>
              <a:t>	ministry/parish</a:t>
            </a:r>
          </a:p>
          <a:p>
            <a:pPr algn="just"/>
            <a:r>
              <a:rPr lang="en-US" sz="3600" dirty="0"/>
              <a:t>	more…..</a:t>
            </a:r>
          </a:p>
        </p:txBody>
      </p:sp>
    </p:spTree>
    <p:extLst>
      <p:ext uri="{BB962C8B-B14F-4D97-AF65-F5344CB8AC3E}">
        <p14:creationId xmlns:p14="http://schemas.microsoft.com/office/powerpoint/2010/main" val="5432826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066925" y="247650"/>
            <a:ext cx="6343650" cy="369332"/>
          </a:xfrm>
          <a:prstGeom prst="rect">
            <a:avLst/>
          </a:prstGeom>
          <a:noFill/>
        </p:spPr>
        <p:txBody>
          <a:bodyPr wrap="square" rtlCol="0">
            <a:spAutoFit/>
          </a:bodyPr>
          <a:lstStyle/>
          <a:p>
            <a:r>
              <a:rPr lang="en-US" b="1" dirty="0"/>
              <a:t>Millennials and Religion </a:t>
            </a:r>
            <a:r>
              <a:rPr lang="en-US" dirty="0"/>
              <a:t>– Religion &amp; Ethics Newsweekly</a:t>
            </a:r>
          </a:p>
        </p:txBody>
      </p:sp>
      <p:sp>
        <p:nvSpPr>
          <p:cNvPr id="2" name="TextBox 1"/>
          <p:cNvSpPr txBox="1"/>
          <p:nvPr/>
        </p:nvSpPr>
        <p:spPr>
          <a:xfrm>
            <a:off x="637952" y="1977656"/>
            <a:ext cx="10706987" cy="338554"/>
          </a:xfrm>
          <a:prstGeom prst="rect">
            <a:avLst/>
          </a:prstGeom>
          <a:noFill/>
        </p:spPr>
        <p:txBody>
          <a:bodyPr wrap="square" rtlCol="0">
            <a:spAutoFit/>
          </a:bodyPr>
          <a:lstStyle/>
          <a:p>
            <a:r>
              <a:rPr lang="en-US" sz="1600" dirty="0"/>
              <a:t>http://www.pbs.org/wnet/religionandethics/2015/03/13/november-7-2014-millennials-religion/24527/</a:t>
            </a:r>
          </a:p>
        </p:txBody>
      </p:sp>
    </p:spTree>
    <p:extLst>
      <p:ext uri="{BB962C8B-B14F-4D97-AF65-F5344CB8AC3E}">
        <p14:creationId xmlns:p14="http://schemas.microsoft.com/office/powerpoint/2010/main" val="2023388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47700" y="1162050"/>
            <a:ext cx="10582275" cy="5509200"/>
          </a:xfrm>
          <a:prstGeom prst="rect">
            <a:avLst/>
          </a:prstGeom>
          <a:noFill/>
        </p:spPr>
        <p:txBody>
          <a:bodyPr wrap="square" rtlCol="0">
            <a:spAutoFit/>
          </a:bodyPr>
          <a:lstStyle/>
          <a:p>
            <a:pPr algn="just"/>
            <a:r>
              <a:rPr lang="en-US" sz="3200" dirty="0"/>
              <a:t>Reflection Questions:</a:t>
            </a:r>
          </a:p>
          <a:p>
            <a:pPr algn="just"/>
            <a:endParaRPr lang="en-US" sz="3200" dirty="0"/>
          </a:p>
          <a:p>
            <a:pPr marL="457200" indent="-457200" algn="just">
              <a:buFont typeface="Arial" panose="020B0604020202020204" pitchFamily="34" charset="0"/>
              <a:buChar char="•"/>
            </a:pPr>
            <a:r>
              <a:rPr lang="en-US" sz="3200" dirty="0"/>
              <a:t>What is your initial reaction to watching this clip?</a:t>
            </a:r>
          </a:p>
          <a:p>
            <a:pPr marL="457200" indent="-457200" algn="just">
              <a:buFont typeface="Arial" panose="020B0604020202020204" pitchFamily="34" charset="0"/>
              <a:buChar char="•"/>
            </a:pPr>
            <a:endParaRPr lang="en-US" sz="1600" dirty="0"/>
          </a:p>
          <a:p>
            <a:pPr marL="457200" indent="-457200" algn="just">
              <a:buFont typeface="Arial" panose="020B0604020202020204" pitchFamily="34" charset="0"/>
              <a:buChar char="•"/>
            </a:pPr>
            <a:r>
              <a:rPr lang="en-US" sz="3200" dirty="0"/>
              <a:t>What would you say to the people in this clip about the Orthodox Church that they could relate to?</a:t>
            </a:r>
          </a:p>
          <a:p>
            <a:pPr marL="457200" indent="-457200" algn="just">
              <a:buFont typeface="Arial" panose="020B0604020202020204" pitchFamily="34" charset="0"/>
              <a:buChar char="•"/>
            </a:pPr>
            <a:endParaRPr lang="en-US" sz="1600" dirty="0"/>
          </a:p>
          <a:p>
            <a:pPr marL="457200" indent="-457200" algn="just">
              <a:buFont typeface="Arial" panose="020B0604020202020204" pitchFamily="34" charset="0"/>
              <a:buChar char="•"/>
            </a:pPr>
            <a:r>
              <a:rPr lang="en-US" sz="3200" dirty="0"/>
              <a:t>If you were to show this clip to your parishioners, what would be their reaction? How would you lead the discussion? </a:t>
            </a:r>
          </a:p>
          <a:p>
            <a:pPr marL="457200" indent="-457200" algn="just">
              <a:buFont typeface="Arial" panose="020B0604020202020204" pitchFamily="34" charset="0"/>
              <a:buChar char="•"/>
            </a:pPr>
            <a:endParaRPr lang="en-US" sz="3200" dirty="0"/>
          </a:p>
        </p:txBody>
      </p:sp>
      <p:sp>
        <p:nvSpPr>
          <p:cNvPr id="3" name="TextBox 2"/>
          <p:cNvSpPr txBox="1"/>
          <p:nvPr/>
        </p:nvSpPr>
        <p:spPr>
          <a:xfrm>
            <a:off x="2457450" y="161925"/>
            <a:ext cx="6372225" cy="369332"/>
          </a:xfrm>
          <a:prstGeom prst="rect">
            <a:avLst/>
          </a:prstGeom>
          <a:noFill/>
        </p:spPr>
        <p:txBody>
          <a:bodyPr wrap="square" rtlCol="0">
            <a:spAutoFit/>
          </a:bodyPr>
          <a:lstStyle/>
          <a:p>
            <a:r>
              <a:rPr lang="en-US" b="1" dirty="0"/>
              <a:t>Millennials and Religion </a:t>
            </a:r>
            <a:r>
              <a:rPr lang="en-US" dirty="0"/>
              <a:t>– Religion &amp; Ethics Newsweekly</a:t>
            </a:r>
          </a:p>
        </p:txBody>
      </p:sp>
    </p:spTree>
    <p:extLst>
      <p:ext uri="{BB962C8B-B14F-4D97-AF65-F5344CB8AC3E}">
        <p14:creationId xmlns:p14="http://schemas.microsoft.com/office/powerpoint/2010/main" val="3899440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 calcmode="lin" valueType="num">
                                      <p:cBhvr additive="base">
                                        <p:cTn id="12"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2">
                                            <p:txEl>
                                              <p:pRg st="6" end="6"/>
                                            </p:txEl>
                                          </p:spTgt>
                                        </p:tgtEl>
                                        <p:attrNameLst>
                                          <p:attrName>style.visibility</p:attrName>
                                        </p:attrNameLst>
                                      </p:cBhvr>
                                      <p:to>
                                        <p:strVal val="visible"/>
                                      </p:to>
                                    </p:set>
                                    <p:animEffect transition="in" filter="fade">
                                      <p:cBhvr>
                                        <p:cTn id="18" dur="1000"/>
                                        <p:tgtEl>
                                          <p:spTgt spid="2">
                                            <p:txEl>
                                              <p:pRg st="6" end="6"/>
                                            </p:txEl>
                                          </p:spTgt>
                                        </p:tgtEl>
                                      </p:cBhvr>
                                    </p:animEffect>
                                    <p:anim calcmode="lin" valueType="num">
                                      <p:cBhvr>
                                        <p:cTn id="19"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20"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89098" y="350652"/>
            <a:ext cx="11366203" cy="5755422"/>
          </a:xfrm>
          <a:prstGeom prst="rect">
            <a:avLst/>
          </a:prstGeom>
          <a:noFill/>
        </p:spPr>
        <p:txBody>
          <a:bodyPr wrap="square" rtlCol="0">
            <a:spAutoFit/>
          </a:bodyPr>
          <a:lstStyle/>
          <a:p>
            <a:pPr algn="ctr"/>
            <a:r>
              <a:rPr lang="en-US" sz="3200" b="1" dirty="0"/>
              <a:t>Self-Care</a:t>
            </a:r>
          </a:p>
          <a:p>
            <a:endParaRPr lang="en-US" dirty="0"/>
          </a:p>
          <a:p>
            <a:r>
              <a:rPr lang="en-US" sz="2400" dirty="0"/>
              <a:t>The focus of self-care is to move towards wholeness and overall good health. It begins with personal prayer and stillness. It includes the spiritual, physical, emotional, and social dimensions of our being. We care for ourselves in order to care better for others.</a:t>
            </a:r>
          </a:p>
          <a:p>
            <a:endParaRPr lang="en-US" sz="2400" dirty="0"/>
          </a:p>
          <a:p>
            <a:pPr marL="285750" indent="-285750">
              <a:buFont typeface="Arial" panose="020B0604020202020204" pitchFamily="34" charset="0"/>
              <a:buChar char="•"/>
            </a:pPr>
            <a:r>
              <a:rPr lang="en-US" sz="2400" dirty="0"/>
              <a:t>What has been your self-care since our last meeting?</a:t>
            </a:r>
          </a:p>
          <a:p>
            <a:pPr marL="285750" indent="-285750">
              <a:buFont typeface="Arial" panose="020B0604020202020204" pitchFamily="34" charset="0"/>
              <a:buChar char="•"/>
            </a:pPr>
            <a:endParaRPr lang="en-US" sz="1000" dirty="0"/>
          </a:p>
          <a:p>
            <a:pPr marL="285750" indent="-285750">
              <a:buFont typeface="Arial" panose="020B0604020202020204" pitchFamily="34" charset="0"/>
              <a:buChar char="•"/>
            </a:pPr>
            <a:r>
              <a:rPr lang="en-US" sz="2400" dirty="0"/>
              <a:t>What helps or hinders you from proper self-care?</a:t>
            </a:r>
          </a:p>
          <a:p>
            <a:pPr marL="285750" indent="-285750">
              <a:buFont typeface="Arial" panose="020B0604020202020204" pitchFamily="34" charset="0"/>
              <a:buChar char="•"/>
            </a:pPr>
            <a:endParaRPr lang="en-US" sz="1000" dirty="0"/>
          </a:p>
          <a:p>
            <a:pPr marL="285750" indent="-285750">
              <a:buFont typeface="Arial" panose="020B0604020202020204" pitchFamily="34" charset="0"/>
              <a:buChar char="•"/>
            </a:pPr>
            <a:r>
              <a:rPr lang="en-US" sz="2400" dirty="0"/>
              <a:t>How are you about daily reading of Scripture and spiritual reading?</a:t>
            </a:r>
          </a:p>
          <a:p>
            <a:pPr marL="285750" indent="-285750">
              <a:buFont typeface="Arial" panose="020B0604020202020204" pitchFamily="34" charset="0"/>
              <a:buChar char="•"/>
            </a:pPr>
            <a:endParaRPr lang="en-US" sz="1000" dirty="0"/>
          </a:p>
          <a:p>
            <a:pPr marL="285750" indent="-285750">
              <a:buFont typeface="Arial" panose="020B0604020202020204" pitchFamily="34" charset="0"/>
              <a:buChar char="•"/>
            </a:pPr>
            <a:r>
              <a:rPr lang="en-US" sz="2400" dirty="0"/>
              <a:t>How are you about taking time off, apart from scheduled vacations?</a:t>
            </a:r>
          </a:p>
          <a:p>
            <a:pPr marL="285750" indent="-285750">
              <a:buFont typeface="Arial" panose="020B0604020202020204" pitchFamily="34" charset="0"/>
              <a:buChar char="•"/>
            </a:pPr>
            <a:endParaRPr lang="en-US" sz="1000" dirty="0"/>
          </a:p>
          <a:p>
            <a:pPr marL="285750" indent="-285750">
              <a:buFont typeface="Arial" panose="020B0604020202020204" pitchFamily="34" charset="0"/>
              <a:buChar char="•"/>
            </a:pPr>
            <a:r>
              <a:rPr lang="en-US" sz="2400" dirty="0"/>
              <a:t>How would you rate your social connectedness with others (non-ministry)?</a:t>
            </a:r>
          </a:p>
        </p:txBody>
      </p:sp>
    </p:spTree>
    <p:extLst>
      <p:ext uri="{BB962C8B-B14F-4D97-AF65-F5344CB8AC3E}">
        <p14:creationId xmlns:p14="http://schemas.microsoft.com/office/powerpoint/2010/main" val="6881913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676400" y="228600"/>
            <a:ext cx="8115300" cy="369332"/>
          </a:xfrm>
          <a:prstGeom prst="rect">
            <a:avLst/>
          </a:prstGeom>
          <a:noFill/>
        </p:spPr>
        <p:txBody>
          <a:bodyPr wrap="square" rtlCol="0">
            <a:spAutoFit/>
          </a:bodyPr>
          <a:lstStyle/>
          <a:p>
            <a:r>
              <a:rPr lang="en-US" b="1" dirty="0"/>
              <a:t>Doctors and End-of-Life Discussions </a:t>
            </a:r>
            <a:r>
              <a:rPr lang="en-US" dirty="0"/>
              <a:t>– Religion &amp; Ethics Newsweekly</a:t>
            </a:r>
          </a:p>
        </p:txBody>
      </p:sp>
      <p:sp>
        <p:nvSpPr>
          <p:cNvPr id="2" name="TextBox 1"/>
          <p:cNvSpPr txBox="1"/>
          <p:nvPr/>
        </p:nvSpPr>
        <p:spPr>
          <a:xfrm>
            <a:off x="574158" y="1988288"/>
            <a:ext cx="10185991" cy="307777"/>
          </a:xfrm>
          <a:prstGeom prst="rect">
            <a:avLst/>
          </a:prstGeom>
          <a:noFill/>
        </p:spPr>
        <p:txBody>
          <a:bodyPr wrap="square" rtlCol="0">
            <a:spAutoFit/>
          </a:bodyPr>
          <a:lstStyle/>
          <a:p>
            <a:r>
              <a:rPr lang="en-US" sz="1400" dirty="0"/>
              <a:t>http://www.pbs.org/wnet/religionandethics/2016/06/10/january-15-2016-doctors-and-end-of-life-discussions/28640/</a:t>
            </a:r>
          </a:p>
        </p:txBody>
      </p:sp>
    </p:spTree>
    <p:extLst>
      <p:ext uri="{BB962C8B-B14F-4D97-AF65-F5344CB8AC3E}">
        <p14:creationId xmlns:p14="http://schemas.microsoft.com/office/powerpoint/2010/main" val="4149314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04900" y="1609725"/>
            <a:ext cx="9877425" cy="3816429"/>
          </a:xfrm>
          <a:prstGeom prst="rect">
            <a:avLst/>
          </a:prstGeom>
          <a:noFill/>
        </p:spPr>
        <p:txBody>
          <a:bodyPr wrap="square" rtlCol="0">
            <a:spAutoFit/>
          </a:bodyPr>
          <a:lstStyle/>
          <a:p>
            <a:pPr algn="just"/>
            <a:r>
              <a:rPr lang="en-US" sz="3200" dirty="0"/>
              <a:t>Reflection Questions:</a:t>
            </a:r>
          </a:p>
          <a:p>
            <a:pPr algn="just"/>
            <a:endParaRPr lang="en-US" sz="3200" dirty="0"/>
          </a:p>
          <a:p>
            <a:pPr marL="457200" indent="-457200" algn="just">
              <a:buFont typeface="Arial" panose="020B0604020202020204" pitchFamily="34" charset="0"/>
              <a:buChar char="•"/>
            </a:pPr>
            <a:r>
              <a:rPr lang="en-US" sz="3200" dirty="0"/>
              <a:t>What does the Orthodox Church teach regarding end-of-life issues?</a:t>
            </a:r>
          </a:p>
          <a:p>
            <a:pPr marL="457200" indent="-457200" algn="just">
              <a:buFont typeface="Arial" panose="020B0604020202020204" pitchFamily="34" charset="0"/>
              <a:buChar char="•"/>
            </a:pPr>
            <a:endParaRPr lang="en-US" sz="3200" dirty="0"/>
          </a:p>
          <a:p>
            <a:pPr marL="457200" indent="-457200" algn="just">
              <a:buFont typeface="Arial" panose="020B0604020202020204" pitchFamily="34" charset="0"/>
              <a:buChar char="•"/>
            </a:pPr>
            <a:r>
              <a:rPr lang="en-US" sz="3200" dirty="0"/>
              <a:t> Have you experienced a pastoral situation with a parishioner on this subject?</a:t>
            </a:r>
          </a:p>
          <a:p>
            <a:pPr marL="285750" indent="-285750" algn="just">
              <a:buFont typeface="Arial" panose="020B0604020202020204" pitchFamily="34" charset="0"/>
              <a:buChar char="•"/>
            </a:pPr>
            <a:endParaRPr lang="en-US" dirty="0"/>
          </a:p>
        </p:txBody>
      </p:sp>
      <p:sp>
        <p:nvSpPr>
          <p:cNvPr id="4" name="TextBox 3"/>
          <p:cNvSpPr txBox="1"/>
          <p:nvPr/>
        </p:nvSpPr>
        <p:spPr>
          <a:xfrm>
            <a:off x="1819275" y="161925"/>
            <a:ext cx="7629525" cy="369332"/>
          </a:xfrm>
          <a:prstGeom prst="rect">
            <a:avLst/>
          </a:prstGeom>
          <a:noFill/>
        </p:spPr>
        <p:txBody>
          <a:bodyPr wrap="square" rtlCol="0">
            <a:spAutoFit/>
          </a:bodyPr>
          <a:lstStyle/>
          <a:p>
            <a:r>
              <a:rPr lang="en-US" b="1"/>
              <a:t>Doctors and End-of-Life Discussions </a:t>
            </a:r>
            <a:r>
              <a:rPr lang="en-US"/>
              <a:t>– Religion &amp; Ethics Newsweekly</a:t>
            </a:r>
            <a:endParaRPr lang="en-US" dirty="0"/>
          </a:p>
        </p:txBody>
      </p:sp>
    </p:spTree>
    <p:extLst>
      <p:ext uri="{BB962C8B-B14F-4D97-AF65-F5344CB8AC3E}">
        <p14:creationId xmlns:p14="http://schemas.microsoft.com/office/powerpoint/2010/main" val="15049139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819150"/>
            <a:ext cx="10868025" cy="5355312"/>
          </a:xfrm>
          <a:prstGeom prst="rect">
            <a:avLst/>
          </a:prstGeom>
          <a:noFill/>
        </p:spPr>
        <p:txBody>
          <a:bodyPr wrap="square" rtlCol="0">
            <a:spAutoFit/>
          </a:bodyPr>
          <a:lstStyle/>
          <a:p>
            <a:r>
              <a:rPr lang="en-US" dirty="0"/>
              <a:t>Yesterday I was crucified with Him; today I am glorified with Him.</a:t>
            </a:r>
          </a:p>
          <a:p>
            <a:r>
              <a:rPr lang="en-US" dirty="0"/>
              <a:t>Yesterday I died with Him; today I am made alive with Him.</a:t>
            </a:r>
          </a:p>
          <a:p>
            <a:r>
              <a:rPr lang="en-US" dirty="0"/>
              <a:t>Yesterday I was buried with Him; today I am raised up with Him.</a:t>
            </a:r>
          </a:p>
          <a:p>
            <a:r>
              <a:rPr lang="en-US" dirty="0"/>
              <a:t>Let us offer to Him Who suffered and rose again for us ... ourselves, the possession most precious to God and most proper.</a:t>
            </a:r>
          </a:p>
          <a:p>
            <a:r>
              <a:rPr lang="en-US" dirty="0"/>
              <a:t>Let us become like Christ, since Christ became like us.</a:t>
            </a:r>
          </a:p>
          <a:p>
            <a:r>
              <a:rPr lang="en-US" dirty="0"/>
              <a:t>Let us become Divine for His sake, since for us He became Man.</a:t>
            </a:r>
          </a:p>
          <a:p>
            <a:r>
              <a:rPr lang="en-US" dirty="0"/>
              <a:t>He assumed the worse that He might give us the better. He became poor that by His poverty we might become rich. He accepted the form of a servant that we might win back our freedom.</a:t>
            </a:r>
          </a:p>
          <a:p>
            <a:r>
              <a:rPr lang="en-US" dirty="0"/>
              <a:t>He came down that we might be lifted up. He was tempted that through Him we might conquer. He was dishonored that He might glorify us. He died that He might save us. He ascended that He might draw to Himself us, who were thrown down through the fall of sin.</a:t>
            </a:r>
          </a:p>
          <a:p>
            <a:r>
              <a:rPr lang="en-US" dirty="0"/>
              <a:t>Let us give all, offer all, to Him who gave Himself a Ransom and Reconciliation for us.</a:t>
            </a:r>
          </a:p>
          <a:p>
            <a:r>
              <a:rPr lang="en-US" dirty="0"/>
              <a:t>We needed an incarnate God, a God put to death, that we might live. We were put to death together with Him that we might be cleansed. We rose again with Him because we were put to death with Him. We were glorified with Him because we rose again with Him.</a:t>
            </a:r>
          </a:p>
          <a:p>
            <a:r>
              <a:rPr lang="en-US" dirty="0"/>
              <a:t>A few drops of Blood recreate the whole of creation!</a:t>
            </a:r>
          </a:p>
          <a:p>
            <a:endParaRPr lang="en-US" dirty="0"/>
          </a:p>
          <a:p>
            <a:r>
              <a:rPr lang="en-US" sz="1600" dirty="0"/>
              <a:t>						St Gregory the Theologian, </a:t>
            </a:r>
            <a:r>
              <a:rPr lang="en-US" sz="1600" i="1" dirty="0"/>
              <a:t>Easter Orations</a:t>
            </a:r>
          </a:p>
        </p:txBody>
      </p:sp>
    </p:spTree>
    <p:extLst>
      <p:ext uri="{BB962C8B-B14F-4D97-AF65-F5344CB8AC3E}">
        <p14:creationId xmlns:p14="http://schemas.microsoft.com/office/powerpoint/2010/main" val="8850205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486</TotalTime>
  <Words>833</Words>
  <Application>Microsoft Office PowerPoint</Application>
  <PresentationFormat>Widescreen</PresentationFormat>
  <Paragraphs>63</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arial</vt:lpstr>
      <vt:lpstr>Century Gothic</vt:lpstr>
      <vt:lpstr>Wingdings 3</vt:lpstr>
      <vt:lpstr>Ion</vt:lpstr>
      <vt:lpstr>PowerPoint Presentation</vt:lpstr>
      <vt:lpstr>Group Charter/Covenant</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Goussetis</dc:creator>
  <cp:lastModifiedBy>Goussetis</cp:lastModifiedBy>
  <cp:revision>36</cp:revision>
  <dcterms:created xsi:type="dcterms:W3CDTF">2016-11-29T14:05:24Z</dcterms:created>
  <dcterms:modified xsi:type="dcterms:W3CDTF">2017-05-16T19:21:34Z</dcterms:modified>
</cp:coreProperties>
</file>