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 id="2147483954" r:id="rId2"/>
  </p:sldMasterIdLst>
  <p:sldIdLst>
    <p:sldId id="256" r:id="rId3"/>
    <p:sldId id="260" r:id="rId4"/>
    <p:sldId id="268" r:id="rId5"/>
    <p:sldId id="276" r:id="rId6"/>
    <p:sldId id="273" r:id="rId7"/>
    <p:sldId id="274" r:id="rId8"/>
    <p:sldId id="275" r:id="rId9"/>
    <p:sldId id="277" r:id="rId10"/>
    <p:sldId id="278" r:id="rId11"/>
    <p:sldId id="279" r:id="rId12"/>
    <p:sldId id="284" r:id="rId13"/>
    <p:sldId id="272" r:id="rId14"/>
    <p:sldId id="285" r:id="rId15"/>
    <p:sldId id="288" r:id="rId16"/>
    <p:sldId id="287"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100" d="100"/>
          <a:sy n="100" d="100"/>
        </p:scale>
        <p:origin x="7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73075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5A1055-66B5-421B-AEDF-F4B2A1B2E9AB}" type="datetimeFigureOut">
              <a:rPr lang="en-US" smtClean="0"/>
              <a:t>8/10/2020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693767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64133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13349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79525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45A1055-66B5-421B-AEDF-F4B2A1B2E9AB}" type="datetimeFigureOut">
              <a:rPr lang="en-US" smtClean="0"/>
              <a:t>8/10/2020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99817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45A1055-66B5-421B-AEDF-F4B2A1B2E9AB}" type="datetimeFigureOut">
              <a:rPr lang="en-US" smtClean="0"/>
              <a:t>8/10/2020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39611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155066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682233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3627D1-9A38-444A-9CCA-92D79AD9FA1F}"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A0CDF-B712-478F-8DE2-3DA34BE88C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584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627D1-9A38-444A-9CCA-92D79AD9FA1F}"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A0CDF-B712-478F-8DE2-3DA34BE88C43}" type="slidenum">
              <a:rPr lang="en-US" smtClean="0"/>
              <a:t>‹#›</a:t>
            </a:fld>
            <a:endParaRPr lang="en-US"/>
          </a:p>
        </p:txBody>
      </p:sp>
    </p:spTree>
    <p:extLst>
      <p:ext uri="{BB962C8B-B14F-4D97-AF65-F5344CB8AC3E}">
        <p14:creationId xmlns:p14="http://schemas.microsoft.com/office/powerpoint/2010/main" val="2234840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45A1055-66B5-421B-AEDF-F4B2A1B2E9AB}"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892784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627D1-9A38-444A-9CCA-92D79AD9FA1F}"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A0CDF-B712-478F-8DE2-3DA34BE88C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992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3627D1-9A38-444A-9CCA-92D79AD9FA1F}" type="datetimeFigureOut">
              <a:rPr lang="en-US" smtClean="0"/>
              <a:t>8/10/2020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A0CDF-B712-478F-8DE2-3DA34BE88C43}" type="slidenum">
              <a:rPr lang="en-US" smtClean="0"/>
              <a:t>‹#›</a:t>
            </a:fld>
            <a:endParaRPr lang="en-US"/>
          </a:p>
        </p:txBody>
      </p:sp>
    </p:spTree>
    <p:extLst>
      <p:ext uri="{BB962C8B-B14F-4D97-AF65-F5344CB8AC3E}">
        <p14:creationId xmlns:p14="http://schemas.microsoft.com/office/powerpoint/2010/main" val="2795683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3627D1-9A38-444A-9CCA-92D79AD9FA1F}" type="datetimeFigureOut">
              <a:rPr lang="en-US" smtClean="0"/>
              <a:t>8/10/2020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AA0CDF-B712-478F-8DE2-3DA34BE88C43}" type="slidenum">
              <a:rPr lang="en-US" smtClean="0"/>
              <a:t>‹#›</a:t>
            </a:fld>
            <a:endParaRPr lang="en-US"/>
          </a:p>
        </p:txBody>
      </p:sp>
    </p:spTree>
    <p:extLst>
      <p:ext uri="{BB962C8B-B14F-4D97-AF65-F5344CB8AC3E}">
        <p14:creationId xmlns:p14="http://schemas.microsoft.com/office/powerpoint/2010/main" val="1263520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3627D1-9A38-444A-9CCA-92D79AD9FA1F}" type="datetimeFigureOut">
              <a:rPr lang="en-US" smtClean="0"/>
              <a:t>8/10/2020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AA0CDF-B712-478F-8DE2-3DA34BE88C43}" type="slidenum">
              <a:rPr lang="en-US" smtClean="0"/>
              <a:t>‹#›</a:t>
            </a:fld>
            <a:endParaRPr lang="en-US"/>
          </a:p>
        </p:txBody>
      </p:sp>
    </p:spTree>
    <p:extLst>
      <p:ext uri="{BB962C8B-B14F-4D97-AF65-F5344CB8AC3E}">
        <p14:creationId xmlns:p14="http://schemas.microsoft.com/office/powerpoint/2010/main" val="868411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C3627D1-9A38-444A-9CCA-92D79AD9FA1F}" type="datetimeFigureOut">
              <a:rPr lang="en-US" smtClean="0"/>
              <a:t>8/10/2020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CAA0CDF-B712-478F-8DE2-3DA34BE88C43}" type="slidenum">
              <a:rPr lang="en-US" smtClean="0"/>
              <a:t>‹#›</a:t>
            </a:fld>
            <a:endParaRPr lang="en-US"/>
          </a:p>
        </p:txBody>
      </p:sp>
    </p:spTree>
    <p:extLst>
      <p:ext uri="{BB962C8B-B14F-4D97-AF65-F5344CB8AC3E}">
        <p14:creationId xmlns:p14="http://schemas.microsoft.com/office/powerpoint/2010/main" val="624833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C3627D1-9A38-444A-9CCA-92D79AD9FA1F}" type="datetimeFigureOut">
              <a:rPr lang="en-US" smtClean="0"/>
              <a:t>8/10/2020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CAA0CDF-B712-478F-8DE2-3DA34BE88C43}" type="slidenum">
              <a:rPr lang="en-US" smtClean="0"/>
              <a:t>‹#›</a:t>
            </a:fld>
            <a:endParaRPr lang="en-US"/>
          </a:p>
        </p:txBody>
      </p:sp>
    </p:spTree>
    <p:extLst>
      <p:ext uri="{BB962C8B-B14F-4D97-AF65-F5344CB8AC3E}">
        <p14:creationId xmlns:p14="http://schemas.microsoft.com/office/powerpoint/2010/main" val="2731665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3627D1-9A38-444A-9CCA-92D79AD9FA1F}" type="datetimeFigureOut">
              <a:rPr lang="en-US" smtClean="0"/>
              <a:t>8/10/2020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A0CDF-B712-478F-8DE2-3DA34BE88C43}" type="slidenum">
              <a:rPr lang="en-US" smtClean="0"/>
              <a:t>‹#›</a:t>
            </a:fld>
            <a:endParaRPr lang="en-US"/>
          </a:p>
        </p:txBody>
      </p:sp>
    </p:spTree>
    <p:extLst>
      <p:ext uri="{BB962C8B-B14F-4D97-AF65-F5344CB8AC3E}">
        <p14:creationId xmlns:p14="http://schemas.microsoft.com/office/powerpoint/2010/main" val="1975013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627D1-9A38-444A-9CCA-92D79AD9FA1F}"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A0CDF-B712-478F-8DE2-3DA34BE88C43}" type="slidenum">
              <a:rPr lang="en-US" smtClean="0"/>
              <a:t>‹#›</a:t>
            </a:fld>
            <a:endParaRPr lang="en-US"/>
          </a:p>
        </p:txBody>
      </p:sp>
    </p:spTree>
    <p:extLst>
      <p:ext uri="{BB962C8B-B14F-4D97-AF65-F5344CB8AC3E}">
        <p14:creationId xmlns:p14="http://schemas.microsoft.com/office/powerpoint/2010/main" val="455995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627D1-9A38-444A-9CCA-92D79AD9FA1F}"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A0CDF-B712-478F-8DE2-3DA34BE88C43}" type="slidenum">
              <a:rPr lang="en-US" smtClean="0"/>
              <a:t>‹#›</a:t>
            </a:fld>
            <a:endParaRPr lang="en-US"/>
          </a:p>
        </p:txBody>
      </p:sp>
    </p:spTree>
    <p:extLst>
      <p:ext uri="{BB962C8B-B14F-4D97-AF65-F5344CB8AC3E}">
        <p14:creationId xmlns:p14="http://schemas.microsoft.com/office/powerpoint/2010/main" val="427852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8/10/2020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48426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5A1055-66B5-421B-AEDF-F4B2A1B2E9AB}" type="datetimeFigureOut">
              <a:rPr lang="en-US" smtClean="0"/>
              <a:t>8/10/2020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84972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5A1055-66B5-421B-AEDF-F4B2A1B2E9AB}" type="datetimeFigureOut">
              <a:rPr lang="en-US" smtClean="0"/>
              <a:t>8/10/2020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19606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45A1055-66B5-421B-AEDF-F4B2A1B2E9AB}" type="datetimeFigureOut">
              <a:rPr lang="en-US" smtClean="0"/>
              <a:t>8/10/2020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07606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45A1055-66B5-421B-AEDF-F4B2A1B2E9AB}" type="datetimeFigureOut">
              <a:rPr lang="en-US" smtClean="0"/>
              <a:t>8/10/2020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412179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45A1055-66B5-421B-AEDF-F4B2A1B2E9AB}" type="datetimeFigureOut">
              <a:rPr lang="en-US" smtClean="0"/>
              <a:t>8/10/2020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524879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5A1055-66B5-421B-AEDF-F4B2A1B2E9AB}" type="datetimeFigureOut">
              <a:rPr lang="en-US" smtClean="0"/>
              <a:t>8/10/2020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812424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45A1055-66B5-421B-AEDF-F4B2A1B2E9AB}" type="datetimeFigureOut">
              <a:rPr lang="en-US" smtClean="0"/>
              <a:t>8/10/2020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1C75B68-E6B6-406A-8067-6B195CA41D17}" type="slidenum">
              <a:rPr lang="en-US" smtClean="0"/>
              <a:t>‹#›</a:t>
            </a:fld>
            <a:endParaRPr lang="en-US"/>
          </a:p>
        </p:txBody>
      </p:sp>
    </p:spTree>
    <p:extLst>
      <p:ext uri="{BB962C8B-B14F-4D97-AF65-F5344CB8AC3E}">
        <p14:creationId xmlns:p14="http://schemas.microsoft.com/office/powerpoint/2010/main" val="311320539"/>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C3627D1-9A38-444A-9CCA-92D79AD9FA1F}" type="datetimeFigureOut">
              <a:rPr lang="en-US" smtClean="0"/>
              <a:t>8/10/2020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CAA0CDF-B712-478F-8DE2-3DA34BE88C4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585648"/>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500" y="723642"/>
            <a:ext cx="11507821" cy="5348067"/>
          </a:xfrm>
          <a:prstGeom prst="rect">
            <a:avLst/>
          </a:prstGeom>
          <a:noFill/>
        </p:spPr>
        <p:txBody>
          <a:bodyPr wrap="square" rtlCol="0">
            <a:spAutoFit/>
          </a:bodyPr>
          <a:lstStyle/>
          <a:p>
            <a:pPr algn="ctr"/>
            <a:r>
              <a:rPr lang="en-US" sz="4800" dirty="0"/>
              <a:t>Clergy Peer Learning Group</a:t>
            </a:r>
          </a:p>
          <a:p>
            <a:pPr algn="ctr"/>
            <a:endParaRPr lang="en-US" sz="3600" dirty="0"/>
          </a:p>
          <a:p>
            <a:pPr algn="ctr"/>
            <a:endParaRPr lang="en-US" sz="3600" dirty="0"/>
          </a:p>
          <a:p>
            <a:pPr algn="ctr"/>
            <a:endParaRPr lang="en-US" sz="3600" dirty="0"/>
          </a:p>
          <a:p>
            <a:pPr algn="ctr"/>
            <a:r>
              <a:rPr lang="en-US" sz="3600" dirty="0"/>
              <a:t>February 13, 2020</a:t>
            </a:r>
          </a:p>
          <a:p>
            <a:pPr algn="ctr"/>
            <a:endParaRPr lang="en-US" sz="2800" dirty="0"/>
          </a:p>
          <a:p>
            <a:endParaRPr lang="en-US" dirty="0"/>
          </a:p>
          <a:p>
            <a:pPr>
              <a:lnSpc>
                <a:spcPct val="150000"/>
              </a:lnSpc>
            </a:pPr>
            <a:r>
              <a:rPr lang="en-US" sz="2400" i="1" dirty="0">
                <a:solidFill>
                  <a:srgbClr val="222222"/>
                </a:solidFill>
                <a:latin typeface="arial" panose="020B0604020202020204" pitchFamily="34" charset="0"/>
              </a:rPr>
              <a:t>“Let us consider how we might spur one another on toward love and good deeds. Let us not give up meeting together, as some are in the habit of doing, but let us encourage one another.” </a:t>
            </a:r>
            <a:r>
              <a:rPr lang="en-US" sz="2400" dirty="0">
                <a:solidFill>
                  <a:srgbClr val="222222"/>
                </a:solidFill>
                <a:latin typeface="arial" panose="020B0604020202020204" pitchFamily="34" charset="0"/>
              </a:rPr>
              <a:t>  Hebrews 10:24-25</a:t>
            </a:r>
            <a:endParaRPr lang="en-US" sz="2400" dirty="0"/>
          </a:p>
        </p:txBody>
      </p:sp>
    </p:spTree>
    <p:extLst>
      <p:ext uri="{BB962C8B-B14F-4D97-AF65-F5344CB8AC3E}">
        <p14:creationId xmlns:p14="http://schemas.microsoft.com/office/powerpoint/2010/main" val="110224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340F-4471-43C0-8BC7-8B0CD9A4CD9E}"/>
              </a:ext>
            </a:extLst>
          </p:cNvPr>
          <p:cNvSpPr>
            <a:spLocks noGrp="1"/>
          </p:cNvSpPr>
          <p:nvPr>
            <p:ph type="title"/>
          </p:nvPr>
        </p:nvSpPr>
        <p:spPr/>
        <p:txBody>
          <a:bodyPr>
            <a:normAutofit/>
          </a:bodyPr>
          <a:lstStyle/>
          <a:p>
            <a:r>
              <a:rPr lang="en-US" dirty="0">
                <a:solidFill>
                  <a:srgbClr val="BD582C"/>
                </a:solidFill>
              </a:rPr>
              <a:t>Jesus and Conflict – Provoking Acts</a:t>
            </a:r>
          </a:p>
        </p:txBody>
      </p:sp>
      <p:sp>
        <p:nvSpPr>
          <p:cNvPr id="3" name="Content Placeholder 2">
            <a:extLst>
              <a:ext uri="{FF2B5EF4-FFF2-40B4-BE49-F238E27FC236}">
                <a16:creationId xmlns:a16="http://schemas.microsoft.com/office/drawing/2014/main" id="{38E32FD9-A8DA-4731-9FD8-625DC6CBB6F2}"/>
              </a:ext>
            </a:extLst>
          </p:cNvPr>
          <p:cNvSpPr>
            <a:spLocks noGrp="1"/>
          </p:cNvSpPr>
          <p:nvPr>
            <p:ph idx="1"/>
          </p:nvPr>
        </p:nvSpPr>
        <p:spPr/>
        <p:txBody>
          <a:bodyPr>
            <a:normAutofit/>
          </a:bodyPr>
          <a:lstStyle/>
          <a:p>
            <a:pPr marL="285750" indent="-285750">
              <a:buFont typeface="Arial" panose="020B0604020202020204" pitchFamily="34" charset="0"/>
              <a:buChar char="•"/>
            </a:pPr>
            <a:r>
              <a:rPr lang="en-US" sz="3200" b="1" dirty="0"/>
              <a:t>Dined with tax collectors and sinners</a:t>
            </a:r>
          </a:p>
          <a:p>
            <a:pPr lvl="2"/>
            <a:r>
              <a:rPr lang="en-US" sz="2000" dirty="0"/>
              <a:t>Mk 2:15-17   Lk 15:1-2</a:t>
            </a:r>
          </a:p>
          <a:p>
            <a:pPr marL="285750" indent="-285750">
              <a:buFont typeface="Arial" panose="020B0604020202020204" pitchFamily="34" charset="0"/>
              <a:buChar char="•"/>
            </a:pPr>
            <a:r>
              <a:rPr lang="en-US" sz="3200" b="1" dirty="0"/>
              <a:t>Called women to be disciples</a:t>
            </a:r>
          </a:p>
          <a:p>
            <a:pPr lvl="2"/>
            <a:r>
              <a:rPr lang="en-US" sz="2000" dirty="0"/>
              <a:t>Lk 10:38-42   Mt 28:9-10   Jn 20:11-18</a:t>
            </a:r>
          </a:p>
          <a:p>
            <a:pPr marL="285750" indent="-285750">
              <a:buFont typeface="Arial" panose="020B0604020202020204" pitchFamily="34" charset="0"/>
              <a:buChar char="•"/>
            </a:pPr>
            <a:r>
              <a:rPr lang="en-US" sz="3200" b="1" dirty="0"/>
              <a:t>Held up Gentiles and Samaritans as models of faith</a:t>
            </a:r>
          </a:p>
          <a:p>
            <a:pPr lvl="2"/>
            <a:r>
              <a:rPr lang="en-US" sz="2000" dirty="0"/>
              <a:t>Mt 8:15   Lk 10:29-37</a:t>
            </a:r>
          </a:p>
          <a:p>
            <a:pPr marL="285750" indent="-285750">
              <a:buFont typeface="Arial" panose="020B0604020202020204" pitchFamily="34" charset="0"/>
              <a:buChar char="•"/>
            </a:pPr>
            <a:r>
              <a:rPr lang="en-US" sz="3200" b="1" dirty="0"/>
              <a:t>Renounced traditional family relationships</a:t>
            </a:r>
          </a:p>
          <a:p>
            <a:pPr lvl="2"/>
            <a:r>
              <a:rPr lang="en-US" sz="2000" dirty="0"/>
              <a:t>Mt 10:34-39</a:t>
            </a:r>
          </a:p>
          <a:p>
            <a:endParaRPr lang="en-US" sz="1800" dirty="0"/>
          </a:p>
          <a:p>
            <a:endParaRPr lang="en-US" sz="1800" dirty="0"/>
          </a:p>
          <a:p>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2750767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18325D-2260-4E57-9AD3-834C17CA9A1A}"/>
              </a:ext>
            </a:extLst>
          </p:cNvPr>
          <p:cNvSpPr txBox="1"/>
          <p:nvPr/>
        </p:nvSpPr>
        <p:spPr>
          <a:xfrm>
            <a:off x="499730" y="701749"/>
            <a:ext cx="10994065" cy="4832092"/>
          </a:xfrm>
          <a:prstGeom prst="rect">
            <a:avLst/>
          </a:prstGeom>
          <a:noFill/>
        </p:spPr>
        <p:txBody>
          <a:bodyPr wrap="square" rtlCol="0">
            <a:spAutoFit/>
          </a:bodyPr>
          <a:lstStyle/>
          <a:p>
            <a:r>
              <a:rPr lang="en-US" sz="2800" dirty="0">
                <a:solidFill>
                  <a:srgbClr val="FFC000"/>
                </a:solidFill>
              </a:rPr>
              <a:t>Reflection Questions:</a:t>
            </a:r>
          </a:p>
          <a:p>
            <a:endParaRPr lang="en-US" sz="2800" dirty="0"/>
          </a:p>
          <a:p>
            <a:pPr marL="342900" indent="-342900">
              <a:buAutoNum type="arabicParenR"/>
            </a:pPr>
            <a:r>
              <a:rPr lang="en-US" sz="2800" b="1" dirty="0"/>
              <a:t>How do you react/respond to conflict – whether it be in your family or your parish?</a:t>
            </a:r>
          </a:p>
          <a:p>
            <a:r>
              <a:rPr lang="en-US" sz="2800" b="1" dirty="0"/>
              <a:t>		(Mentally – Physically - Spiritually)</a:t>
            </a:r>
          </a:p>
          <a:p>
            <a:endParaRPr lang="en-US" sz="2800" b="1" dirty="0"/>
          </a:p>
          <a:p>
            <a:r>
              <a:rPr lang="en-US" sz="2800" b="1" dirty="0"/>
              <a:t>2) How did your family of origin deal with conflict? How was conflict resolved in your family of origin?</a:t>
            </a:r>
          </a:p>
          <a:p>
            <a:endParaRPr lang="en-US" sz="2800" b="1" dirty="0"/>
          </a:p>
          <a:p>
            <a:r>
              <a:rPr lang="en-US" sz="2800" b="1" dirty="0"/>
              <a:t>3) What methods/resources have you found helpful in bringing about healing in conflictual situations?</a:t>
            </a:r>
          </a:p>
        </p:txBody>
      </p:sp>
    </p:spTree>
    <p:extLst>
      <p:ext uri="{BB962C8B-B14F-4D97-AF65-F5344CB8AC3E}">
        <p14:creationId xmlns:p14="http://schemas.microsoft.com/office/powerpoint/2010/main" val="114660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4039F9-79F6-440C-A9CE-C1ACFE7D4EE9}"/>
              </a:ext>
            </a:extLst>
          </p:cNvPr>
          <p:cNvSpPr txBox="1"/>
          <p:nvPr/>
        </p:nvSpPr>
        <p:spPr>
          <a:xfrm>
            <a:off x="178981" y="86916"/>
            <a:ext cx="11834038" cy="65248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dirty="0">
                <a:ln>
                  <a:noFill/>
                </a:ln>
                <a:solidFill>
                  <a:srgbClr val="BD582C"/>
                </a:solidFill>
                <a:effectLst/>
                <a:uLnTx/>
                <a:uFillTx/>
                <a:latin typeface="Calibri Light" panose="020F0302020204030204"/>
                <a:ea typeface="+mn-ea"/>
                <a:cs typeface="+mn-cs"/>
              </a:rPr>
              <a:t>Jesus’ Response to Conflict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5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Jesus was a superb listener who took in not only words but the thoughts expressed beneath the words.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5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Jesus was not afraid of anger, but his anger was always controlled and in proportion to the issue concerned.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5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Jesus did not back away from situations of conflict. He welcomed conflict as a positive opportunity.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5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Even in conflictual situations, Jesus’ priority was forgiveness and pardon.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5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Jesus found his disciples infuriating on occasions, with their slowness to learn and “little faith.” He was, however, always patient with them.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5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On a number of occasions Jesus withdrew from the crowds when volatile conflict developed.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5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Jesus was “despised and rejected” (Isaiah 53:3) yet the constant spiritual, emotional, and physical battering he received never once deflected him from his overall goal of love and service to others.</a:t>
            </a:r>
          </a:p>
        </p:txBody>
      </p:sp>
    </p:spTree>
    <p:extLst>
      <p:ext uri="{BB962C8B-B14F-4D97-AF65-F5344CB8AC3E}">
        <p14:creationId xmlns:p14="http://schemas.microsoft.com/office/powerpoint/2010/main" val="147327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AC508-E315-40CA-9F1E-5DD453647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651" y="0"/>
            <a:ext cx="6594231" cy="6858000"/>
          </a:xfrm>
          <a:prstGeom prst="rect">
            <a:avLst/>
          </a:prstGeom>
        </p:spPr>
      </p:pic>
      <p:sp>
        <p:nvSpPr>
          <p:cNvPr id="4" name="TextBox 3">
            <a:extLst>
              <a:ext uri="{FF2B5EF4-FFF2-40B4-BE49-F238E27FC236}">
                <a16:creationId xmlns:a16="http://schemas.microsoft.com/office/drawing/2014/main" id="{2217C420-5DF6-4CCD-88E5-31855433C67E}"/>
              </a:ext>
            </a:extLst>
          </p:cNvPr>
          <p:cNvSpPr txBox="1"/>
          <p:nvPr/>
        </p:nvSpPr>
        <p:spPr>
          <a:xfrm>
            <a:off x="148856" y="754912"/>
            <a:ext cx="3296093" cy="3046988"/>
          </a:xfrm>
          <a:prstGeom prst="rect">
            <a:avLst/>
          </a:prstGeom>
          <a:noFill/>
        </p:spPr>
        <p:txBody>
          <a:bodyPr wrap="square" rtlCol="0">
            <a:spAutoFit/>
          </a:bodyPr>
          <a:lstStyle/>
          <a:p>
            <a:r>
              <a:rPr lang="en-US" sz="3200" b="1" dirty="0"/>
              <a:t>What is your plan for Great Lent this year for your personal growth?</a:t>
            </a:r>
          </a:p>
        </p:txBody>
      </p:sp>
    </p:spTree>
    <p:extLst>
      <p:ext uri="{BB962C8B-B14F-4D97-AF65-F5344CB8AC3E}">
        <p14:creationId xmlns:p14="http://schemas.microsoft.com/office/powerpoint/2010/main" val="1171544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5112C-F38B-4AF7-96E3-F72E8538F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693" y="-28797"/>
            <a:ext cx="5532475" cy="6915594"/>
          </a:xfrm>
          <a:prstGeom prst="rect">
            <a:avLst/>
          </a:prstGeom>
        </p:spPr>
      </p:pic>
      <p:sp>
        <p:nvSpPr>
          <p:cNvPr id="4" name="TextBox 3">
            <a:extLst>
              <a:ext uri="{FF2B5EF4-FFF2-40B4-BE49-F238E27FC236}">
                <a16:creationId xmlns:a16="http://schemas.microsoft.com/office/drawing/2014/main" id="{D5841301-BC39-475D-96D5-E38132101B68}"/>
              </a:ext>
            </a:extLst>
          </p:cNvPr>
          <p:cNvSpPr txBox="1"/>
          <p:nvPr/>
        </p:nvSpPr>
        <p:spPr>
          <a:xfrm>
            <a:off x="244549" y="489098"/>
            <a:ext cx="4316818" cy="4031873"/>
          </a:xfrm>
          <a:prstGeom prst="rect">
            <a:avLst/>
          </a:prstGeom>
          <a:noFill/>
        </p:spPr>
        <p:txBody>
          <a:bodyPr wrap="square" rtlCol="0">
            <a:spAutoFit/>
          </a:bodyPr>
          <a:lstStyle/>
          <a:p>
            <a:r>
              <a:rPr lang="en-US" sz="3200" b="1" dirty="0"/>
              <a:t>We read this prayer numerous times throughout Great Lent. What word stands out to you </a:t>
            </a:r>
            <a:r>
              <a:rPr lang="en-US" sz="3200" b="1" dirty="0">
                <a:solidFill>
                  <a:srgbClr val="FFC000"/>
                </a:solidFill>
              </a:rPr>
              <a:t>TODAY</a:t>
            </a:r>
            <a:r>
              <a:rPr lang="en-US" sz="3200" b="1" dirty="0"/>
              <a:t> as we prepare for this year’s journey?</a:t>
            </a:r>
          </a:p>
        </p:txBody>
      </p:sp>
    </p:spTree>
    <p:extLst>
      <p:ext uri="{BB962C8B-B14F-4D97-AF65-F5344CB8AC3E}">
        <p14:creationId xmlns:p14="http://schemas.microsoft.com/office/powerpoint/2010/main" val="2669160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3827E-E431-475D-9A2A-FA7A0316F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317" y="265815"/>
            <a:ext cx="8069610" cy="6422064"/>
          </a:xfrm>
          <a:prstGeom prst="rect">
            <a:avLst/>
          </a:prstGeom>
        </p:spPr>
      </p:pic>
    </p:spTree>
    <p:extLst>
      <p:ext uri="{BB962C8B-B14F-4D97-AF65-F5344CB8AC3E}">
        <p14:creationId xmlns:p14="http://schemas.microsoft.com/office/powerpoint/2010/main" val="187781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450531"/>
          </a:xfrm>
        </p:spPr>
        <p:txBody>
          <a:bodyPr/>
          <a:lstStyle/>
          <a:p>
            <a:pPr algn="ctr"/>
            <a:r>
              <a:rPr lang="en-US" sz="2200" dirty="0"/>
              <a:t>Group Charter/Covenant</a:t>
            </a:r>
          </a:p>
        </p:txBody>
      </p:sp>
      <p:sp>
        <p:nvSpPr>
          <p:cNvPr id="3" name="Content Placeholder 2"/>
          <p:cNvSpPr>
            <a:spLocks noGrp="1"/>
          </p:cNvSpPr>
          <p:nvPr>
            <p:ph idx="1"/>
          </p:nvPr>
        </p:nvSpPr>
        <p:spPr>
          <a:xfrm>
            <a:off x="434898" y="1037063"/>
            <a:ext cx="11017404" cy="5441795"/>
          </a:xfrm>
          <a:solidFill>
            <a:schemeClr val="accent6">
              <a:lumMod val="50000"/>
            </a:schemeClr>
          </a:solidFill>
        </p:spPr>
        <p:txBody>
          <a:bodyPr>
            <a:normAutofit fontScale="92500" lnSpcReduction="20000"/>
          </a:bodyPr>
          <a:lstStyle/>
          <a:p>
            <a:pPr marL="0" indent="0" algn="just">
              <a:lnSpc>
                <a:spcPct val="150000"/>
              </a:lnSpc>
              <a:buNone/>
            </a:pPr>
            <a:r>
              <a:rPr lang="en-US" dirty="0"/>
              <a:t>We have come together to strive for spiritual growth in our ministry, our lives, and our faith. Endeavoring to free ourselves from the too frequent isolation that our vocation precipitates, we commit ourselves now to each other and to sharing the full work of health: spiritual, emotional, and physical. We have assembled to support each other in a process of education and growth that has deepening faith in Christ as its sole goal. To this end, we are committed to asking hard questions of ourselves but in a safe place – one set apart. In this place of confidence, we commit ourselves to trust and honesty. What we discuss, we share with full expectation of confessional privacy as among brothers. What we entrust to each other, we do so confident that charity, compassion, and respect for the differences between us inform our interactions. What we proffer to this body, we divulge not to receive advice but understanding, not solutions but the empathy of problems shared. It is our intention to meet four times each year (and to possibly plan one additional social gathering as well). For this we ask the blessings of Almighty God; to commit ourselves in faith and prayer.</a:t>
            </a:r>
          </a:p>
        </p:txBody>
      </p:sp>
    </p:spTree>
    <p:extLst>
      <p:ext uri="{BB962C8B-B14F-4D97-AF65-F5344CB8AC3E}">
        <p14:creationId xmlns:p14="http://schemas.microsoft.com/office/powerpoint/2010/main" val="47549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1133475"/>
            <a:ext cx="11249246" cy="4955203"/>
          </a:xfrm>
          <a:prstGeom prst="rect">
            <a:avLst/>
          </a:prstGeom>
          <a:noFill/>
        </p:spPr>
        <p:txBody>
          <a:bodyPr wrap="square" rtlCol="0">
            <a:spAutoFit/>
          </a:bodyPr>
          <a:lstStyle/>
          <a:p>
            <a:pPr algn="just"/>
            <a:r>
              <a:rPr lang="en-US" sz="4000" b="1" dirty="0"/>
              <a:t>Check-in time</a:t>
            </a:r>
            <a:r>
              <a:rPr lang="en-US" sz="4000" dirty="0"/>
              <a:t> (3-4 minutes each person)</a:t>
            </a:r>
          </a:p>
          <a:p>
            <a:pPr algn="just"/>
            <a:endParaRPr lang="en-US" sz="3600" dirty="0"/>
          </a:p>
          <a:p>
            <a:pPr algn="just"/>
            <a:r>
              <a:rPr lang="en-US" sz="4000" dirty="0"/>
              <a:t>How are you?</a:t>
            </a:r>
          </a:p>
          <a:p>
            <a:pPr algn="just"/>
            <a:r>
              <a:rPr lang="en-US" sz="4000" dirty="0"/>
              <a:t>	physical health</a:t>
            </a:r>
          </a:p>
          <a:p>
            <a:pPr algn="just"/>
            <a:r>
              <a:rPr lang="en-US" sz="4000" dirty="0"/>
              <a:t>	spiritual health</a:t>
            </a:r>
          </a:p>
          <a:p>
            <a:pPr algn="just"/>
            <a:r>
              <a:rPr lang="en-US" sz="4000" dirty="0"/>
              <a:t>	marriage/family</a:t>
            </a:r>
          </a:p>
          <a:p>
            <a:pPr algn="just"/>
            <a:r>
              <a:rPr lang="en-US" sz="4000" dirty="0"/>
              <a:t>	ministry/parish</a:t>
            </a:r>
          </a:p>
          <a:p>
            <a:pPr algn="just"/>
            <a:r>
              <a:rPr lang="en-US" sz="4000" dirty="0"/>
              <a:t>	more…..</a:t>
            </a:r>
          </a:p>
        </p:txBody>
      </p:sp>
    </p:spTree>
    <p:extLst>
      <p:ext uri="{BB962C8B-B14F-4D97-AF65-F5344CB8AC3E}">
        <p14:creationId xmlns:p14="http://schemas.microsoft.com/office/powerpoint/2010/main" val="54328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09E38E-0EFA-4500-A253-60475B78478A}"/>
              </a:ext>
            </a:extLst>
          </p:cNvPr>
          <p:cNvSpPr txBox="1"/>
          <p:nvPr/>
        </p:nvSpPr>
        <p:spPr>
          <a:xfrm>
            <a:off x="1935125" y="0"/>
            <a:ext cx="7155713" cy="369332"/>
          </a:xfrm>
          <a:prstGeom prst="rect">
            <a:avLst/>
          </a:prstGeom>
          <a:noFill/>
        </p:spPr>
        <p:txBody>
          <a:bodyPr wrap="square" rtlCol="0">
            <a:spAutoFit/>
          </a:bodyPr>
          <a:lstStyle/>
          <a:p>
            <a:r>
              <a:rPr lang="en-US" dirty="0"/>
              <a:t> </a:t>
            </a:r>
            <a:r>
              <a:rPr lang="en-US" b="1" dirty="0" err="1"/>
              <a:t>Shawshenk</a:t>
            </a:r>
            <a:r>
              <a:rPr lang="en-US" b="1" dirty="0"/>
              <a:t> Redemption – “Get Busy Living or Get Busy Dying</a:t>
            </a:r>
          </a:p>
        </p:txBody>
      </p:sp>
      <p:pic>
        <p:nvPicPr>
          <p:cNvPr id="4" name="Get Busy Living or Get Busy Dying - The Shawshank Redemption HD 720p">
            <a:hlinkClick r:id="" action="ppaction://media"/>
            <a:extLst>
              <a:ext uri="{FF2B5EF4-FFF2-40B4-BE49-F238E27FC236}">
                <a16:creationId xmlns:a16="http://schemas.microsoft.com/office/drawing/2014/main" id="{326EE652-7F1B-42C0-9BE0-76B7B4DC07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9609" y="369332"/>
            <a:ext cx="11532781" cy="6487189"/>
          </a:xfrm>
          <a:prstGeom prst="rect">
            <a:avLst/>
          </a:prstGeom>
        </p:spPr>
      </p:pic>
    </p:spTree>
    <p:extLst>
      <p:ext uri="{BB962C8B-B14F-4D97-AF65-F5344CB8AC3E}">
        <p14:creationId xmlns:p14="http://schemas.microsoft.com/office/powerpoint/2010/main" val="226865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198FFC-1C80-44CB-B7BE-05984ACA32F8}"/>
              </a:ext>
            </a:extLst>
          </p:cNvPr>
          <p:cNvSpPr txBox="1"/>
          <p:nvPr/>
        </p:nvSpPr>
        <p:spPr>
          <a:xfrm>
            <a:off x="680483" y="228123"/>
            <a:ext cx="10026502" cy="6401753"/>
          </a:xfrm>
          <a:prstGeom prst="rect">
            <a:avLst/>
          </a:prstGeom>
          <a:noFill/>
        </p:spPr>
        <p:txBody>
          <a:bodyPr wrap="square" rtlCol="0">
            <a:spAutoFit/>
          </a:bodyPr>
          <a:lstStyle/>
          <a:p>
            <a:r>
              <a:rPr lang="en-US" sz="3200" dirty="0">
                <a:solidFill>
                  <a:srgbClr val="FFC000"/>
                </a:solidFill>
              </a:rPr>
              <a:t>Journal/Discuss:</a:t>
            </a:r>
          </a:p>
          <a:p>
            <a:endParaRPr lang="en-US" dirty="0"/>
          </a:p>
          <a:p>
            <a:pPr marL="285750" indent="-285750">
              <a:buFont typeface="Arial" panose="020B0604020202020204" pitchFamily="34" charset="0"/>
              <a:buChar char="•"/>
            </a:pPr>
            <a:r>
              <a:rPr lang="en-US" sz="3600" b="1" dirty="0"/>
              <a:t>What goals or hopes do you wish to accomplish in the remaining years of your ministry?</a:t>
            </a:r>
          </a:p>
          <a:p>
            <a:pPr marL="285750" indent="-285750">
              <a:buFont typeface="Arial" panose="020B0604020202020204" pitchFamily="34" charset="0"/>
              <a:buChar char="•"/>
            </a:pPr>
            <a:endParaRPr lang="en-US" sz="3600" b="1" dirty="0"/>
          </a:p>
          <a:p>
            <a:pPr marL="285750" indent="-285750">
              <a:buFont typeface="Arial" panose="020B0604020202020204" pitchFamily="34" charset="0"/>
              <a:buChar char="•"/>
            </a:pPr>
            <a:r>
              <a:rPr lang="en-US" sz="3600" b="1" dirty="0"/>
              <a:t>What does retirement look like for you and your wife?</a:t>
            </a:r>
          </a:p>
          <a:p>
            <a:endParaRPr lang="en-US" sz="3600" b="1" dirty="0"/>
          </a:p>
          <a:p>
            <a:pPr marL="285750" indent="-285750">
              <a:buFont typeface="Arial" panose="020B0604020202020204" pitchFamily="34" charset="0"/>
              <a:buChar char="•"/>
            </a:pPr>
            <a:r>
              <a:rPr lang="en-US" sz="3600" b="1" dirty="0"/>
              <a:t>What do you hope people/parishioners will say about you at your retirement or funeral?</a:t>
            </a:r>
          </a:p>
        </p:txBody>
      </p:sp>
    </p:spTree>
    <p:extLst>
      <p:ext uri="{BB962C8B-B14F-4D97-AF65-F5344CB8AC3E}">
        <p14:creationId xmlns:p14="http://schemas.microsoft.com/office/powerpoint/2010/main" val="363786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581F-E3C2-441C-A4DF-A5044C9C581E}"/>
              </a:ext>
            </a:extLst>
          </p:cNvPr>
          <p:cNvSpPr>
            <a:spLocks noGrp="1"/>
          </p:cNvSpPr>
          <p:nvPr>
            <p:ph type="title"/>
          </p:nvPr>
        </p:nvSpPr>
        <p:spPr/>
        <p:txBody>
          <a:bodyPr/>
          <a:lstStyle/>
          <a:p>
            <a:r>
              <a:rPr lang="en-US" dirty="0">
                <a:solidFill>
                  <a:srgbClr val="BD582C"/>
                </a:solidFill>
              </a:rPr>
              <a:t>What is Inter-personal Conflict?</a:t>
            </a:r>
          </a:p>
        </p:txBody>
      </p:sp>
      <p:sp>
        <p:nvSpPr>
          <p:cNvPr id="3" name="Content Placeholder 2">
            <a:extLst>
              <a:ext uri="{FF2B5EF4-FFF2-40B4-BE49-F238E27FC236}">
                <a16:creationId xmlns:a16="http://schemas.microsoft.com/office/drawing/2014/main" id="{15D23092-98D4-4B52-B312-634BEF829B56}"/>
              </a:ext>
            </a:extLst>
          </p:cNvPr>
          <p:cNvSpPr>
            <a:spLocks noGrp="1"/>
          </p:cNvSpPr>
          <p:nvPr>
            <p:ph sz="half" idx="1"/>
          </p:nvPr>
        </p:nvSpPr>
        <p:spPr>
          <a:xfrm>
            <a:off x="1097278" y="1845734"/>
            <a:ext cx="5824517" cy="4023360"/>
          </a:xfrm>
        </p:spPr>
        <p:txBody>
          <a:bodyPr>
            <a:norm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Confrontation</a:t>
            </a:r>
          </a:p>
          <a:p>
            <a:pPr marL="285750" indent="-285750">
              <a:buFont typeface="Arial" panose="020B0604020202020204" pitchFamily="34" charset="0"/>
              <a:buChar char="•"/>
            </a:pPr>
            <a:r>
              <a:rPr lang="en-US" sz="2800" dirty="0"/>
              <a:t>Clash of interests</a:t>
            </a:r>
          </a:p>
          <a:p>
            <a:pPr marL="285750" indent="-285750">
              <a:buFont typeface="Arial" panose="020B0604020202020204" pitchFamily="34" charset="0"/>
              <a:buChar char="•"/>
            </a:pPr>
            <a:r>
              <a:rPr lang="en-US" sz="2800" dirty="0"/>
              <a:t>Argumentation</a:t>
            </a:r>
          </a:p>
          <a:p>
            <a:pPr marL="285750" indent="-285750">
              <a:buFont typeface="Arial" panose="020B0604020202020204" pitchFamily="34" charset="0"/>
              <a:buChar char="•"/>
            </a:pPr>
            <a:r>
              <a:rPr lang="en-US" sz="2800" dirty="0"/>
              <a:t>Single issue or chronic dissatisfaction</a:t>
            </a:r>
          </a:p>
          <a:p>
            <a:endParaRPr lang="en-US" sz="2800" dirty="0"/>
          </a:p>
        </p:txBody>
      </p:sp>
      <p:pic>
        <p:nvPicPr>
          <p:cNvPr id="5" name="Content Placeholder 4">
            <a:extLst>
              <a:ext uri="{FF2B5EF4-FFF2-40B4-BE49-F238E27FC236}">
                <a16:creationId xmlns:a16="http://schemas.microsoft.com/office/drawing/2014/main" id="{E2027F85-4405-4805-9AC4-213DE5688E61}"/>
              </a:ext>
            </a:extLst>
          </p:cNvPr>
          <p:cNvPicPr>
            <a:picLocks noGrp="1" noChangeAspect="1"/>
          </p:cNvPicPr>
          <p:nvPr>
            <p:ph sz="half" idx="2"/>
          </p:nvPr>
        </p:nvPicPr>
        <p:blipFill>
          <a:blip r:embed="rId2"/>
          <a:stretch>
            <a:fillRect/>
          </a:stretch>
        </p:blipFill>
        <p:spPr>
          <a:xfrm>
            <a:off x="7761179" y="2352962"/>
            <a:ext cx="2127688" cy="2152075"/>
          </a:xfrm>
          <a:prstGeom prst="rect">
            <a:avLst/>
          </a:prstGeom>
        </p:spPr>
      </p:pic>
    </p:spTree>
    <p:extLst>
      <p:ext uri="{BB962C8B-B14F-4D97-AF65-F5344CB8AC3E}">
        <p14:creationId xmlns:p14="http://schemas.microsoft.com/office/powerpoint/2010/main" val="1467294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174041-4745-4B8E-AE8A-359DB4A67CA1}"/>
              </a:ext>
            </a:extLst>
          </p:cNvPr>
          <p:cNvSpPr>
            <a:spLocks noGrp="1"/>
          </p:cNvSpPr>
          <p:nvPr>
            <p:ph sz="half" idx="4294967295"/>
          </p:nvPr>
        </p:nvSpPr>
        <p:spPr>
          <a:xfrm>
            <a:off x="506069" y="612886"/>
            <a:ext cx="8133907" cy="5298816"/>
          </a:xfrm>
        </p:spPr>
        <p:txBody>
          <a:bodyPr>
            <a:normAutofit fontScale="85000" lnSpcReduction="20000"/>
          </a:bodyPr>
          <a:lstStyle/>
          <a:p>
            <a:r>
              <a:rPr lang="en-US" sz="4300" dirty="0">
                <a:solidFill>
                  <a:srgbClr val="BD582C"/>
                </a:solidFill>
              </a:rPr>
              <a:t>Interpersonal Conflict begins with…</a:t>
            </a:r>
          </a:p>
          <a:p>
            <a:pPr marL="285750" indent="-285750">
              <a:buFont typeface="Arial" panose="020B0604020202020204" pitchFamily="34" charset="0"/>
              <a:buChar char="•"/>
            </a:pPr>
            <a:r>
              <a:rPr lang="en-US" sz="3000" dirty="0"/>
              <a:t>Matters of value</a:t>
            </a:r>
          </a:p>
          <a:p>
            <a:pPr marL="285750" indent="-285750">
              <a:buFont typeface="Arial" panose="020B0604020202020204" pitchFamily="34" charset="0"/>
              <a:buChar char="•"/>
            </a:pPr>
            <a:r>
              <a:rPr lang="en-US" sz="3000" dirty="0"/>
              <a:t>Concern</a:t>
            </a:r>
          </a:p>
          <a:p>
            <a:pPr marL="285750" indent="-285750">
              <a:buFont typeface="Arial" panose="020B0604020202020204" pitchFamily="34" charset="0"/>
              <a:buChar char="•"/>
            </a:pPr>
            <a:r>
              <a:rPr lang="en-US" sz="3000" dirty="0"/>
              <a:t>Action</a:t>
            </a:r>
          </a:p>
          <a:p>
            <a:pPr marL="285750" indent="-285750">
              <a:buFont typeface="Arial" panose="020B0604020202020204" pitchFamily="34" charset="0"/>
              <a:buChar char="•"/>
            </a:pPr>
            <a:r>
              <a:rPr lang="en-US" sz="3000" dirty="0"/>
              <a:t>Philosophy</a:t>
            </a:r>
          </a:p>
          <a:p>
            <a:pPr marL="285750" indent="-285750">
              <a:buFont typeface="Arial" panose="020B0604020202020204" pitchFamily="34" charset="0"/>
              <a:buChar char="•"/>
            </a:pPr>
            <a:endParaRPr lang="en-US" dirty="0"/>
          </a:p>
          <a:p>
            <a:r>
              <a:rPr lang="en-US" sz="4300" dirty="0">
                <a:solidFill>
                  <a:srgbClr val="BD582C"/>
                </a:solidFill>
              </a:rPr>
              <a:t>It can end with…</a:t>
            </a:r>
          </a:p>
          <a:p>
            <a:pPr marL="285750" indent="-285750">
              <a:buFont typeface="Arial" panose="020B0604020202020204" pitchFamily="34" charset="0"/>
              <a:buChar char="•"/>
            </a:pPr>
            <a:r>
              <a:rPr lang="en-US" sz="3000" dirty="0"/>
              <a:t>Agitation</a:t>
            </a:r>
          </a:p>
          <a:p>
            <a:pPr marL="285750" indent="-285750">
              <a:buFont typeface="Arial" panose="020B0604020202020204" pitchFamily="34" charset="0"/>
              <a:buChar char="•"/>
            </a:pPr>
            <a:r>
              <a:rPr lang="en-US" sz="3000" dirty="0"/>
              <a:t>Anger</a:t>
            </a:r>
          </a:p>
          <a:p>
            <a:pPr marL="285750" indent="-285750">
              <a:buFont typeface="Arial" panose="020B0604020202020204" pitchFamily="34" charset="0"/>
              <a:buChar char="•"/>
            </a:pPr>
            <a:r>
              <a:rPr lang="en-US" sz="3000" dirty="0"/>
              <a:t>Hostile action</a:t>
            </a:r>
          </a:p>
          <a:p>
            <a:pPr marL="285750" indent="-285750">
              <a:buFont typeface="Arial" panose="020B0604020202020204" pitchFamily="34" charset="0"/>
              <a:buChar char="•"/>
            </a:pPr>
            <a:r>
              <a:rPr lang="en-US" sz="3000" dirty="0"/>
              <a:t>Termination of bonds of friendship and/or marriage</a:t>
            </a:r>
          </a:p>
          <a:p>
            <a:endParaRPr lang="en-US" dirty="0"/>
          </a:p>
          <a:p>
            <a:endParaRPr lang="en-US" dirty="0"/>
          </a:p>
        </p:txBody>
      </p:sp>
      <p:pic>
        <p:nvPicPr>
          <p:cNvPr id="6" name="Picture 5">
            <a:extLst>
              <a:ext uri="{FF2B5EF4-FFF2-40B4-BE49-F238E27FC236}">
                <a16:creationId xmlns:a16="http://schemas.microsoft.com/office/drawing/2014/main" id="{4E967258-CD71-4E06-A1CD-3517B0AFA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871" y="1967023"/>
            <a:ext cx="3927341" cy="2580420"/>
          </a:xfrm>
          <a:prstGeom prst="rect">
            <a:avLst/>
          </a:prstGeom>
        </p:spPr>
      </p:pic>
    </p:spTree>
    <p:extLst>
      <p:ext uri="{BB962C8B-B14F-4D97-AF65-F5344CB8AC3E}">
        <p14:creationId xmlns:p14="http://schemas.microsoft.com/office/powerpoint/2010/main" val="3427581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7AE0C67-17A7-4D51-B6AC-D94E10E13800}"/>
              </a:ext>
            </a:extLst>
          </p:cNvPr>
          <p:cNvSpPr txBox="1">
            <a:spLocks/>
          </p:cNvSpPr>
          <p:nvPr/>
        </p:nvSpPr>
        <p:spPr>
          <a:xfrm>
            <a:off x="467833" y="648586"/>
            <a:ext cx="8580474" cy="5656521"/>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85000"/>
              </a:lnSpc>
              <a:spcBef>
                <a:spcPct val="0"/>
              </a:spcBef>
              <a:spcAft>
                <a:spcPts val="200"/>
              </a:spcAft>
              <a:buClr>
                <a:srgbClr val="E48312"/>
              </a:buClr>
              <a:buSzPct val="100000"/>
              <a:buFont typeface="Calibri" panose="020F0502020204030204" pitchFamily="34" charset="0"/>
              <a:buNone/>
              <a:tabLst/>
              <a:defRPr/>
            </a:pPr>
            <a:r>
              <a:rPr kumimoji="0" lang="en-US" sz="4800" b="0" i="0" u="none" strike="noStrike" kern="1200" cap="none" spc="-50" normalizeH="0" baseline="0" noProof="0" dirty="0">
                <a:ln>
                  <a:noFill/>
                </a:ln>
                <a:solidFill>
                  <a:srgbClr val="BD582C"/>
                </a:solidFill>
                <a:effectLst/>
                <a:uLnTx/>
                <a:uFillTx/>
                <a:latin typeface="Calibri Light" panose="020F0302020204030204"/>
                <a:ea typeface="+mn-ea"/>
                <a:cs typeface="+mn-cs"/>
              </a:rPr>
              <a:t>Jesus and Conflict</a:t>
            </a:r>
          </a:p>
          <a:p>
            <a:pPr marL="91440" marR="0" lvl="0" indent="-91440" algn="just"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“Do not think that I have come to bring peace on earth; I have not come to bring peace, but a sword. </a:t>
            </a:r>
            <a:r>
              <a:rPr kumimoji="0" lang="en-US" sz="2800" b="1" i="0" u="none" strike="noStrike" kern="1200" cap="none" spc="0" normalizeH="0" baseline="30000" noProof="0" dirty="0">
                <a:ln>
                  <a:noFill/>
                </a:ln>
                <a:solidFill>
                  <a:srgbClr val="000000">
                    <a:lumMod val="75000"/>
                    <a:lumOff val="25000"/>
                  </a:srgbClr>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For I have come to set a man against his father, and a daughter against her mother, and a daughter-in-law against her mother-in-law;</a:t>
            </a:r>
            <a:r>
              <a:rPr kumimoji="0" lang="en-US" sz="2800" b="1" i="0" u="none" strike="noStrike" kern="1200" cap="none" spc="0" normalizeH="0" baseline="30000" noProof="0" dirty="0">
                <a:ln>
                  <a:noFill/>
                </a:ln>
                <a:solidFill>
                  <a:srgbClr val="000000">
                    <a:lumMod val="75000"/>
                    <a:lumOff val="25000"/>
                  </a:srgbClr>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and a man’s foes will be those of his own household. He who loves father or mother more than me is not worthy of me; and he who loves son or daughter more than me is not worthy of me; and he who does not take his cross and follow me is not worthy of me. He who finds his life will lose it, and he who loses his life for my sake will find it.”</a:t>
            </a:r>
          </a:p>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US" sz="2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Matthew 10:34-39</a:t>
            </a:r>
          </a:p>
        </p:txBody>
      </p:sp>
      <p:pic>
        <p:nvPicPr>
          <p:cNvPr id="3" name="Content Placeholder 4">
            <a:extLst>
              <a:ext uri="{FF2B5EF4-FFF2-40B4-BE49-F238E27FC236}">
                <a16:creationId xmlns:a16="http://schemas.microsoft.com/office/drawing/2014/main" id="{F3B12885-B836-4380-8687-290C825BE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860" y="1346003"/>
            <a:ext cx="2517997" cy="3715747"/>
          </a:xfrm>
          <a:prstGeom prst="rect">
            <a:avLst/>
          </a:prstGeom>
        </p:spPr>
      </p:pic>
    </p:spTree>
    <p:extLst>
      <p:ext uri="{BB962C8B-B14F-4D97-AF65-F5344CB8AC3E}">
        <p14:creationId xmlns:p14="http://schemas.microsoft.com/office/powerpoint/2010/main" val="592266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D097-1F41-40CE-BBC3-AB1F72759606}"/>
              </a:ext>
            </a:extLst>
          </p:cNvPr>
          <p:cNvSpPr>
            <a:spLocks noGrp="1"/>
          </p:cNvSpPr>
          <p:nvPr>
            <p:ph type="title"/>
          </p:nvPr>
        </p:nvSpPr>
        <p:spPr/>
        <p:txBody>
          <a:bodyPr>
            <a:normAutofit/>
          </a:bodyPr>
          <a:lstStyle/>
          <a:p>
            <a:r>
              <a:rPr lang="en-US" dirty="0">
                <a:solidFill>
                  <a:srgbClr val="BD582C"/>
                </a:solidFill>
              </a:rPr>
              <a:t>Jesus and Conflict – Scriptural Examples</a:t>
            </a:r>
          </a:p>
        </p:txBody>
      </p:sp>
      <p:sp>
        <p:nvSpPr>
          <p:cNvPr id="3" name="Content Placeholder 2">
            <a:extLst>
              <a:ext uri="{FF2B5EF4-FFF2-40B4-BE49-F238E27FC236}">
                <a16:creationId xmlns:a16="http://schemas.microsoft.com/office/drawing/2014/main" id="{DBB6A319-D180-495B-A958-22FD1BEB3B44}"/>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en-US" sz="3200" b="1" dirty="0"/>
              <a:t>Conflict with religious leaders over interpretation of Mosaic Law</a:t>
            </a:r>
          </a:p>
          <a:p>
            <a:pPr lvl="2"/>
            <a:r>
              <a:rPr lang="en-US" sz="2400" dirty="0"/>
              <a:t>Mt 5:21-28    Mk 7:1-23</a:t>
            </a:r>
          </a:p>
          <a:p>
            <a:pPr marL="285750" indent="-285750">
              <a:buFont typeface="Arial" panose="020B0604020202020204" pitchFamily="34" charset="0"/>
              <a:buChar char="•"/>
            </a:pPr>
            <a:r>
              <a:rPr lang="en-US" sz="3200" b="1" dirty="0"/>
              <a:t>Conflict with crowds who Jesus refuses to gratify</a:t>
            </a:r>
          </a:p>
          <a:p>
            <a:pPr lvl="2"/>
            <a:r>
              <a:rPr lang="en-US" sz="2400" dirty="0"/>
              <a:t>Jn 6:15, 26</a:t>
            </a:r>
          </a:p>
          <a:p>
            <a:pPr marL="285750" indent="-285750">
              <a:buFont typeface="Arial" panose="020B0604020202020204" pitchFamily="34" charset="0"/>
              <a:buChar char="•"/>
            </a:pPr>
            <a:r>
              <a:rPr lang="en-US" sz="3200" b="1" dirty="0"/>
              <a:t>Conflict with Jesus’ family</a:t>
            </a:r>
          </a:p>
          <a:p>
            <a:pPr lvl="2"/>
            <a:r>
              <a:rPr lang="en-US" sz="2400" dirty="0"/>
              <a:t>Lk 2:41-52   Mk 3:31-35</a:t>
            </a:r>
          </a:p>
          <a:p>
            <a:pPr marL="285750" indent="-285750">
              <a:buFont typeface="Arial" panose="020B0604020202020204" pitchFamily="34" charset="0"/>
              <a:buChar char="•"/>
            </a:pPr>
            <a:r>
              <a:rPr lang="en-US" sz="3200" b="1" dirty="0"/>
              <a:t>Conflict with Jesus’ disciples</a:t>
            </a:r>
          </a:p>
          <a:p>
            <a:pPr lvl="2"/>
            <a:r>
              <a:rPr lang="en-US" sz="2400" dirty="0"/>
              <a:t>Mk 4:13; 8:14-21; 10:35-45</a:t>
            </a:r>
          </a:p>
        </p:txBody>
      </p:sp>
    </p:spTree>
    <p:extLst>
      <p:ext uri="{BB962C8B-B14F-4D97-AF65-F5344CB8AC3E}">
        <p14:creationId xmlns:p14="http://schemas.microsoft.com/office/powerpoint/2010/main" val="2539314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Ion</Template>
  <TotalTime>3882</TotalTime>
  <Words>925</Words>
  <Application>Microsoft Office PowerPoint</Application>
  <PresentationFormat>Widescreen</PresentationFormat>
  <Paragraphs>87</Paragraphs>
  <Slides>15</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Arial</vt:lpstr>
      <vt:lpstr>Calibri</vt:lpstr>
      <vt:lpstr>Calibri Light</vt:lpstr>
      <vt:lpstr>Century Gothic</vt:lpstr>
      <vt:lpstr>Wingdings 3</vt:lpstr>
      <vt:lpstr>Ion</vt:lpstr>
      <vt:lpstr>Retrospect</vt:lpstr>
      <vt:lpstr>PowerPoint Presentation</vt:lpstr>
      <vt:lpstr>Group Charter/Covenant</vt:lpstr>
      <vt:lpstr>PowerPoint Presentation</vt:lpstr>
      <vt:lpstr>PowerPoint Presentation</vt:lpstr>
      <vt:lpstr>PowerPoint Presentation</vt:lpstr>
      <vt:lpstr>What is Inter-personal Conflict?</vt:lpstr>
      <vt:lpstr>PowerPoint Presentation</vt:lpstr>
      <vt:lpstr>PowerPoint Presentation</vt:lpstr>
      <vt:lpstr>Jesus and Conflict – Scriptural Examples</vt:lpstr>
      <vt:lpstr>Jesus and Conflict – Provoking Acts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Goussetis</dc:creator>
  <cp:lastModifiedBy>Goussetis</cp:lastModifiedBy>
  <cp:revision>113</cp:revision>
  <dcterms:created xsi:type="dcterms:W3CDTF">2016-11-29T14:05:24Z</dcterms:created>
  <dcterms:modified xsi:type="dcterms:W3CDTF">2020-08-10T13:38:23Z</dcterms:modified>
</cp:coreProperties>
</file>