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1"/>
  </p:sldMasterIdLst>
  <p:sldIdLst>
    <p:sldId id="256" r:id="rId2"/>
    <p:sldId id="260" r:id="rId3"/>
    <p:sldId id="268" r:id="rId4"/>
    <p:sldId id="276" r:id="rId5"/>
    <p:sldId id="277" r:id="rId6"/>
    <p:sldId id="278" r:id="rId7"/>
    <p:sldId id="279" r:id="rId8"/>
    <p:sldId id="280" r:id="rId9"/>
    <p:sldId id="281" r:id="rId10"/>
    <p:sldId id="282" r:id="rId11"/>
    <p:sldId id="27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0" d="100"/>
          <a:sy n="90" d="100"/>
        </p:scale>
        <p:origin x="4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73075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5A1055-66B5-421B-AEDF-F4B2A1B2E9AB}" type="datetimeFigureOut">
              <a:rPr lang="en-US" smtClean="0"/>
              <a:t>7/2/2019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693767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64133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13349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79525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99817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39611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155066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682233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892784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48426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5A1055-66B5-421B-AEDF-F4B2A1B2E9AB}" type="datetimeFigureOut">
              <a:rPr lang="en-US" smtClean="0"/>
              <a:t>7/2/2019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84972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5A1055-66B5-421B-AEDF-F4B2A1B2E9AB}" type="datetimeFigureOut">
              <a:rPr lang="en-US" smtClean="0"/>
              <a:t>7/2/2019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219606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07606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412179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45A1055-66B5-421B-AEDF-F4B2A1B2E9AB}" type="datetimeFigureOut">
              <a:rPr lang="en-US" smtClean="0"/>
              <a:t>7/2/2019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1524879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5A1055-66B5-421B-AEDF-F4B2A1B2E9AB}" type="datetimeFigureOut">
              <a:rPr lang="en-US" smtClean="0"/>
              <a:t>7/2/2019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75B68-E6B6-406A-8067-6B195CA41D17}" type="slidenum">
              <a:rPr lang="en-US" smtClean="0"/>
              <a:t>‹#›</a:t>
            </a:fld>
            <a:endParaRPr lang="en-US"/>
          </a:p>
        </p:txBody>
      </p:sp>
    </p:spTree>
    <p:extLst>
      <p:ext uri="{BB962C8B-B14F-4D97-AF65-F5344CB8AC3E}">
        <p14:creationId xmlns:p14="http://schemas.microsoft.com/office/powerpoint/2010/main" val="812424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45A1055-66B5-421B-AEDF-F4B2A1B2E9AB}" type="datetimeFigureOut">
              <a:rPr lang="en-US" smtClean="0"/>
              <a:t>7/2/2019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1C75B68-E6B6-406A-8067-6B195CA41D17}" type="slidenum">
              <a:rPr lang="en-US" smtClean="0"/>
              <a:t>‹#›</a:t>
            </a:fld>
            <a:endParaRPr lang="en-US"/>
          </a:p>
        </p:txBody>
      </p:sp>
    </p:spTree>
    <p:extLst>
      <p:ext uri="{BB962C8B-B14F-4D97-AF65-F5344CB8AC3E}">
        <p14:creationId xmlns:p14="http://schemas.microsoft.com/office/powerpoint/2010/main" val="311320539"/>
      </p:ext>
    </p:extLst>
  </p:cSld>
  <p:clrMap bg1="dk1" tx1="lt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500" y="723642"/>
            <a:ext cx="11507821" cy="5348067"/>
          </a:xfrm>
          <a:prstGeom prst="rect">
            <a:avLst/>
          </a:prstGeom>
          <a:noFill/>
        </p:spPr>
        <p:txBody>
          <a:bodyPr wrap="square" rtlCol="0">
            <a:spAutoFit/>
          </a:bodyPr>
          <a:lstStyle/>
          <a:p>
            <a:pPr algn="ctr"/>
            <a:r>
              <a:rPr lang="en-US" sz="4800" dirty="0"/>
              <a:t>Clergy Peer Learning Group</a:t>
            </a:r>
          </a:p>
          <a:p>
            <a:pPr algn="ctr"/>
            <a:endParaRPr lang="en-US" sz="3600" dirty="0"/>
          </a:p>
          <a:p>
            <a:pPr algn="ctr"/>
            <a:endParaRPr lang="en-US" sz="3600" dirty="0"/>
          </a:p>
          <a:p>
            <a:pPr algn="ctr"/>
            <a:endParaRPr lang="en-US" sz="3600" dirty="0"/>
          </a:p>
          <a:p>
            <a:pPr algn="ctr"/>
            <a:r>
              <a:rPr lang="en-US" sz="3600" dirty="0"/>
              <a:t>August 22, 2019</a:t>
            </a:r>
          </a:p>
          <a:p>
            <a:pPr algn="ctr"/>
            <a:endParaRPr lang="en-US" sz="2800" dirty="0"/>
          </a:p>
          <a:p>
            <a:endParaRPr lang="en-US" dirty="0"/>
          </a:p>
          <a:p>
            <a:pPr>
              <a:lnSpc>
                <a:spcPct val="150000"/>
              </a:lnSpc>
            </a:pPr>
            <a:r>
              <a:rPr lang="en-US" sz="2400" i="1" dirty="0">
                <a:solidFill>
                  <a:srgbClr val="222222"/>
                </a:solidFill>
                <a:latin typeface="arial" panose="020B0604020202020204" pitchFamily="34" charset="0"/>
              </a:rPr>
              <a:t>“Let us consider how we might spur one another on toward love and good deeds. Let us not give up meeting together, as some are in the habit of doing, but let us encourage one another.” </a:t>
            </a:r>
            <a:r>
              <a:rPr lang="en-US" sz="2400" dirty="0">
                <a:solidFill>
                  <a:srgbClr val="222222"/>
                </a:solidFill>
                <a:latin typeface="arial" panose="020B0604020202020204" pitchFamily="34" charset="0"/>
              </a:rPr>
              <a:t>  Hebrews 10:24-25</a:t>
            </a:r>
            <a:endParaRPr lang="en-US" sz="2400" dirty="0"/>
          </a:p>
        </p:txBody>
      </p:sp>
    </p:spTree>
    <p:extLst>
      <p:ext uri="{BB962C8B-B14F-4D97-AF65-F5344CB8AC3E}">
        <p14:creationId xmlns:p14="http://schemas.microsoft.com/office/powerpoint/2010/main" val="110224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4B4CD-0335-409A-B1DF-79C2C5EC87D5}"/>
              </a:ext>
            </a:extLst>
          </p:cNvPr>
          <p:cNvSpPr txBox="1"/>
          <p:nvPr/>
        </p:nvSpPr>
        <p:spPr>
          <a:xfrm>
            <a:off x="3253563" y="111641"/>
            <a:ext cx="4348718" cy="369332"/>
          </a:xfrm>
          <a:prstGeom prst="rect">
            <a:avLst/>
          </a:prstGeom>
          <a:noFill/>
          <a:ln>
            <a:solidFill>
              <a:srgbClr val="00B0F0"/>
            </a:solidFill>
          </a:ln>
        </p:spPr>
        <p:txBody>
          <a:bodyPr wrap="square" rtlCol="0">
            <a:spAutoFit/>
          </a:bodyPr>
          <a:lstStyle/>
          <a:p>
            <a:pPr algn="ctr"/>
            <a:r>
              <a:rPr lang="en-US" b="1" dirty="0">
                <a:solidFill>
                  <a:schemeClr val="accent1"/>
                </a:solidFill>
              </a:rPr>
              <a:t>Differentiated Leadership</a:t>
            </a:r>
          </a:p>
        </p:txBody>
      </p:sp>
      <p:sp>
        <p:nvSpPr>
          <p:cNvPr id="3" name="TextBox 2">
            <a:extLst>
              <a:ext uri="{FF2B5EF4-FFF2-40B4-BE49-F238E27FC236}">
                <a16:creationId xmlns:a16="http://schemas.microsoft.com/office/drawing/2014/main" id="{0891940D-E7AB-4424-84B0-5EEDB8462A43}"/>
              </a:ext>
            </a:extLst>
          </p:cNvPr>
          <p:cNvSpPr txBox="1"/>
          <p:nvPr/>
        </p:nvSpPr>
        <p:spPr>
          <a:xfrm>
            <a:off x="701749" y="1339702"/>
            <a:ext cx="10653823" cy="4093428"/>
          </a:xfrm>
          <a:prstGeom prst="rect">
            <a:avLst/>
          </a:prstGeom>
          <a:noFill/>
        </p:spPr>
        <p:txBody>
          <a:bodyPr wrap="square" rtlCol="0">
            <a:spAutoFit/>
          </a:bodyPr>
          <a:lstStyle/>
          <a:p>
            <a:r>
              <a:rPr lang="en-US" b="1" dirty="0"/>
              <a:t>Reflection/Discussion Questions:</a:t>
            </a:r>
          </a:p>
          <a:p>
            <a:endParaRPr lang="en-US" dirty="0"/>
          </a:p>
          <a:p>
            <a:pPr marL="285750" indent="-285750">
              <a:buFont typeface="Arial" panose="020B0604020202020204" pitchFamily="34" charset="0"/>
              <a:buChar char="•"/>
            </a:pPr>
            <a:r>
              <a:rPr lang="en-US" sz="2800" b="1" dirty="0"/>
              <a:t>What issues are you most anxious about?</a:t>
            </a:r>
          </a:p>
          <a:p>
            <a:endParaRPr lang="en-US" sz="2800" b="1" dirty="0"/>
          </a:p>
          <a:p>
            <a:pPr marL="285750" indent="-285750">
              <a:buFont typeface="Arial" panose="020B0604020202020204" pitchFamily="34" charset="0"/>
              <a:buChar char="•"/>
            </a:pPr>
            <a:r>
              <a:rPr lang="en-US" sz="2800" b="1" dirty="0"/>
              <a:t>Where/When do you notice yourself becoming most emotional and reactive?</a:t>
            </a:r>
          </a:p>
          <a:p>
            <a:endParaRPr lang="en-US" sz="2800" b="1" dirty="0"/>
          </a:p>
          <a:p>
            <a:pPr marL="285750" indent="-285750">
              <a:buFont typeface="Arial" panose="020B0604020202020204" pitchFamily="34" charset="0"/>
              <a:buChar char="•"/>
            </a:pPr>
            <a:r>
              <a:rPr lang="en-US" sz="2800" b="1" dirty="0"/>
              <a:t>What helps you contain reactive behavior?</a:t>
            </a:r>
          </a:p>
          <a:p>
            <a:endParaRPr lang="en-US" sz="2800" b="1" dirty="0"/>
          </a:p>
          <a:p>
            <a:pPr marL="285750" indent="-285750">
              <a:buFont typeface="Arial" panose="020B0604020202020204" pitchFamily="34" charset="0"/>
              <a:buChar char="•"/>
            </a:pPr>
            <a:r>
              <a:rPr lang="en-US" sz="2800" b="1" dirty="0"/>
              <a:t>What healthy self-soothing practices might help you?</a:t>
            </a:r>
          </a:p>
        </p:txBody>
      </p:sp>
    </p:spTree>
    <p:extLst>
      <p:ext uri="{BB962C8B-B14F-4D97-AF65-F5344CB8AC3E}">
        <p14:creationId xmlns:p14="http://schemas.microsoft.com/office/powerpoint/2010/main" val="2700805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A7497F-3786-4C9B-93C2-01DA97D78833}"/>
              </a:ext>
            </a:extLst>
          </p:cNvPr>
          <p:cNvSpPr txBox="1"/>
          <p:nvPr/>
        </p:nvSpPr>
        <p:spPr>
          <a:xfrm>
            <a:off x="2753832" y="236293"/>
            <a:ext cx="6443330" cy="369332"/>
          </a:xfrm>
          <a:prstGeom prst="rect">
            <a:avLst/>
          </a:prstGeom>
          <a:noFill/>
        </p:spPr>
        <p:txBody>
          <a:bodyPr wrap="square" rtlCol="0">
            <a:spAutoFit/>
          </a:bodyPr>
          <a:lstStyle/>
          <a:p>
            <a:pPr algn="just"/>
            <a:r>
              <a:rPr lang="en-US" b="1" dirty="0">
                <a:solidFill>
                  <a:srgbClr val="FFFF00"/>
                </a:solidFill>
              </a:rPr>
              <a:t>Hymns from Beheading of John the Baptist (August 29)</a:t>
            </a:r>
          </a:p>
        </p:txBody>
      </p:sp>
      <p:sp>
        <p:nvSpPr>
          <p:cNvPr id="2" name="TextBox 1">
            <a:extLst>
              <a:ext uri="{FF2B5EF4-FFF2-40B4-BE49-F238E27FC236}">
                <a16:creationId xmlns:a16="http://schemas.microsoft.com/office/drawing/2014/main" id="{E1E29B70-23DF-43DE-9814-35E6B6145B5A}"/>
              </a:ext>
            </a:extLst>
          </p:cNvPr>
          <p:cNvSpPr txBox="1"/>
          <p:nvPr/>
        </p:nvSpPr>
        <p:spPr>
          <a:xfrm>
            <a:off x="528084" y="1020726"/>
            <a:ext cx="11135832" cy="5170646"/>
          </a:xfrm>
          <a:prstGeom prst="rect">
            <a:avLst/>
          </a:prstGeom>
          <a:noFill/>
        </p:spPr>
        <p:txBody>
          <a:bodyPr wrap="square" rtlCol="0">
            <a:spAutoFit/>
          </a:bodyPr>
          <a:lstStyle/>
          <a:p>
            <a:pPr algn="just"/>
            <a:r>
              <a:rPr lang="en-US" sz="1400" dirty="0"/>
              <a:t>Kathisma</a:t>
            </a:r>
          </a:p>
          <a:p>
            <a:pPr algn="just"/>
            <a:r>
              <a:rPr lang="en-US" sz="2400" b="1" dirty="0"/>
              <a:t>Come together, believers, and let us all extol John the Baptist who stands in between the Law and Grace; for he publicly proclaimed repentance to us; and courageously denouncing King Herod openly, he was unjustly beheaded. And as he lives now with the angels, he intercedes with Christ to save our souls. </a:t>
            </a:r>
          </a:p>
          <a:p>
            <a:pPr algn="just"/>
            <a:endParaRPr lang="en-US" sz="2200" b="1" dirty="0"/>
          </a:p>
          <a:p>
            <a:pPr algn="just"/>
            <a:r>
              <a:rPr lang="en-US" sz="1400" dirty="0" err="1"/>
              <a:t>Ainoi</a:t>
            </a:r>
            <a:endParaRPr lang="en-US" sz="1400" dirty="0"/>
          </a:p>
          <a:p>
            <a:pPr algn="just"/>
            <a:r>
              <a:rPr lang="en-US" sz="2000" i="1" dirty="0"/>
              <a:t>Praise Him with resounding cymbals; praise Him with triumphant cymbals; let everything that breathes praise the Lord. </a:t>
            </a:r>
          </a:p>
          <a:p>
            <a:pPr algn="just"/>
            <a:r>
              <a:rPr lang="en-US" sz="2400" b="1" dirty="0"/>
              <a:t>What an appalling atrocity! The very Angel on earth and the seal of the Prophets all has been shown to be the prize for the dance of a prostitute. The tongue that utters the words of God is sent to those in Hades, foretelling them of Christ. Oh, the ineffable providence that You, O Master, have for all! Therefore save our souls, O Christ alone compassionate. </a:t>
            </a:r>
            <a:endParaRPr lang="en-US" sz="2200" b="1" dirty="0"/>
          </a:p>
        </p:txBody>
      </p:sp>
    </p:spTree>
    <p:extLst>
      <p:ext uri="{BB962C8B-B14F-4D97-AF65-F5344CB8AC3E}">
        <p14:creationId xmlns:p14="http://schemas.microsoft.com/office/powerpoint/2010/main" val="885020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450531"/>
          </a:xfrm>
        </p:spPr>
        <p:txBody>
          <a:bodyPr/>
          <a:lstStyle/>
          <a:p>
            <a:pPr algn="ctr"/>
            <a:r>
              <a:rPr lang="en-US" sz="2200" dirty="0"/>
              <a:t>Group Charter/Covenant</a:t>
            </a:r>
          </a:p>
        </p:txBody>
      </p:sp>
      <p:sp>
        <p:nvSpPr>
          <p:cNvPr id="3" name="Content Placeholder 2"/>
          <p:cNvSpPr>
            <a:spLocks noGrp="1"/>
          </p:cNvSpPr>
          <p:nvPr>
            <p:ph idx="1"/>
          </p:nvPr>
        </p:nvSpPr>
        <p:spPr>
          <a:xfrm>
            <a:off x="434898" y="1037063"/>
            <a:ext cx="11017404" cy="5441795"/>
          </a:xfrm>
          <a:solidFill>
            <a:schemeClr val="accent6">
              <a:lumMod val="50000"/>
            </a:schemeClr>
          </a:solidFill>
        </p:spPr>
        <p:txBody>
          <a:bodyPr>
            <a:normAutofit fontScale="92500" lnSpcReduction="20000"/>
          </a:bodyPr>
          <a:lstStyle/>
          <a:p>
            <a:pPr marL="0" indent="0" algn="just">
              <a:lnSpc>
                <a:spcPct val="150000"/>
              </a:lnSpc>
              <a:buNone/>
            </a:pPr>
            <a:r>
              <a:rPr lang="en-US" dirty="0"/>
              <a:t>We have come together to strive for spiritual growth in our ministry, our lives, and our faith. Endeavoring to free ourselves from the too frequent isolation that our vocation precipitates, we commit ourselves now to each other and to sharing the full work of health: spiritual, emotional, and physical. We have assembled to support each other in a process of education and growth that has deepening faith in Christ as its sole goal. To this end, we are committed to asking hard questions of ourselves but in a safe place – one set apart. In this place of confidence, we commit ourselves to trust and honesty. What we discuss, we share with full expectation of confessional privacy as among brothers. What we entrust to each other, we do so confident that charity, compassion, and respect for the differences between us inform our interactions. What we proffer to this body, we divulge not to receive advice but understanding, not solutions but the empathy of problems shared. It is our intention to meet four times each year (and to possibly plan one additional social gathering as well). For this we ask the blessings of Almighty God; to commit ourselves in faith and prayer.</a:t>
            </a:r>
          </a:p>
        </p:txBody>
      </p:sp>
    </p:spTree>
    <p:extLst>
      <p:ext uri="{BB962C8B-B14F-4D97-AF65-F5344CB8AC3E}">
        <p14:creationId xmlns:p14="http://schemas.microsoft.com/office/powerpoint/2010/main" val="47549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1133475"/>
            <a:ext cx="11249246" cy="4955203"/>
          </a:xfrm>
          <a:prstGeom prst="rect">
            <a:avLst/>
          </a:prstGeom>
          <a:noFill/>
        </p:spPr>
        <p:txBody>
          <a:bodyPr wrap="square" rtlCol="0">
            <a:spAutoFit/>
          </a:bodyPr>
          <a:lstStyle/>
          <a:p>
            <a:pPr algn="just"/>
            <a:r>
              <a:rPr lang="en-US" sz="4000" b="1" dirty="0"/>
              <a:t>Check-in time</a:t>
            </a:r>
            <a:r>
              <a:rPr lang="en-US" sz="4000" dirty="0"/>
              <a:t> (3-4 minutes each person)</a:t>
            </a:r>
          </a:p>
          <a:p>
            <a:pPr algn="just"/>
            <a:endParaRPr lang="en-US" sz="3600" dirty="0"/>
          </a:p>
          <a:p>
            <a:pPr algn="just"/>
            <a:r>
              <a:rPr lang="en-US" sz="4000" dirty="0"/>
              <a:t>How are you?</a:t>
            </a:r>
          </a:p>
          <a:p>
            <a:pPr algn="just"/>
            <a:r>
              <a:rPr lang="en-US" sz="4000" dirty="0"/>
              <a:t>	physical health</a:t>
            </a:r>
          </a:p>
          <a:p>
            <a:pPr algn="just"/>
            <a:r>
              <a:rPr lang="en-US" sz="4000" dirty="0"/>
              <a:t>	spiritual health</a:t>
            </a:r>
          </a:p>
          <a:p>
            <a:pPr algn="just"/>
            <a:r>
              <a:rPr lang="en-US" sz="4000" dirty="0"/>
              <a:t>	marriage/family</a:t>
            </a:r>
          </a:p>
          <a:p>
            <a:pPr algn="just"/>
            <a:r>
              <a:rPr lang="en-US" sz="4000" dirty="0"/>
              <a:t>	ministry/parish</a:t>
            </a:r>
          </a:p>
          <a:p>
            <a:pPr algn="just"/>
            <a:r>
              <a:rPr lang="en-US" sz="4000" dirty="0"/>
              <a:t>	more…..</a:t>
            </a:r>
          </a:p>
        </p:txBody>
      </p:sp>
    </p:spTree>
    <p:extLst>
      <p:ext uri="{BB962C8B-B14F-4D97-AF65-F5344CB8AC3E}">
        <p14:creationId xmlns:p14="http://schemas.microsoft.com/office/powerpoint/2010/main" val="54328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09E38E-0EFA-4500-A253-60475B78478A}"/>
              </a:ext>
            </a:extLst>
          </p:cNvPr>
          <p:cNvSpPr txBox="1"/>
          <p:nvPr/>
        </p:nvSpPr>
        <p:spPr>
          <a:xfrm>
            <a:off x="4082901" y="0"/>
            <a:ext cx="3434318" cy="369332"/>
          </a:xfrm>
          <a:prstGeom prst="rect">
            <a:avLst/>
          </a:prstGeom>
          <a:noFill/>
        </p:spPr>
        <p:txBody>
          <a:bodyPr wrap="square" rtlCol="0">
            <a:spAutoFit/>
          </a:bodyPr>
          <a:lstStyle/>
          <a:p>
            <a:r>
              <a:rPr lang="en-US" dirty="0"/>
              <a:t> </a:t>
            </a:r>
            <a:r>
              <a:rPr lang="en-US" b="1" dirty="0"/>
              <a:t>5 Best Personal Finance Tips</a:t>
            </a:r>
          </a:p>
        </p:txBody>
      </p:sp>
      <p:pic>
        <p:nvPicPr>
          <p:cNvPr id="3" name="5 Best Personal Finance Tips">
            <a:hlinkClick r:id="" action="ppaction://media"/>
            <a:extLst>
              <a:ext uri="{FF2B5EF4-FFF2-40B4-BE49-F238E27FC236}">
                <a16:creationId xmlns:a16="http://schemas.microsoft.com/office/drawing/2014/main" id="{50814BDB-78C3-439B-B197-192A1B08F8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2642" y="479796"/>
            <a:ext cx="11206715" cy="6303776"/>
          </a:xfrm>
          <a:prstGeom prst="rect">
            <a:avLst/>
          </a:prstGeom>
        </p:spPr>
      </p:pic>
    </p:spTree>
    <p:extLst>
      <p:ext uri="{BB962C8B-B14F-4D97-AF65-F5344CB8AC3E}">
        <p14:creationId xmlns:p14="http://schemas.microsoft.com/office/powerpoint/2010/main" val="226865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3D3DC5-B8A4-4D86-801F-C4F85FB67C2B}"/>
              </a:ext>
            </a:extLst>
          </p:cNvPr>
          <p:cNvSpPr txBox="1"/>
          <p:nvPr/>
        </p:nvSpPr>
        <p:spPr>
          <a:xfrm>
            <a:off x="978195" y="393404"/>
            <a:ext cx="10483702" cy="5539978"/>
          </a:xfrm>
          <a:prstGeom prst="rect">
            <a:avLst/>
          </a:prstGeom>
          <a:noFill/>
        </p:spPr>
        <p:txBody>
          <a:bodyPr wrap="square" rtlCol="0">
            <a:spAutoFit/>
          </a:bodyPr>
          <a:lstStyle/>
          <a:p>
            <a:pPr algn="ctr"/>
            <a:r>
              <a:rPr lang="en-US" sz="3600" b="1" dirty="0">
                <a:solidFill>
                  <a:schemeClr val="accent1"/>
                </a:solidFill>
              </a:rPr>
              <a:t>5 Best Personal Finance Tips</a:t>
            </a:r>
          </a:p>
          <a:p>
            <a:endParaRPr lang="en-US" sz="3600" dirty="0"/>
          </a:p>
          <a:p>
            <a:pPr marL="342900" indent="-342900">
              <a:buAutoNum type="arabicPeriod"/>
            </a:pPr>
            <a:r>
              <a:rPr lang="en-US" sz="3600" b="1" dirty="0"/>
              <a:t>  Start Investing Early</a:t>
            </a:r>
          </a:p>
          <a:p>
            <a:pPr marL="342900" indent="-342900">
              <a:buAutoNum type="arabicPeriod"/>
            </a:pPr>
            <a:r>
              <a:rPr lang="en-US" sz="3600" b="1" dirty="0"/>
              <a:t>  Avoid Conspicuous Consumption</a:t>
            </a:r>
          </a:p>
          <a:p>
            <a:pPr marL="342900" indent="-342900">
              <a:buAutoNum type="arabicPeriod"/>
            </a:pPr>
            <a:r>
              <a:rPr lang="en-US" sz="3600" b="1" dirty="0"/>
              <a:t>  Don’t Pay Interest</a:t>
            </a:r>
          </a:p>
          <a:p>
            <a:pPr marL="342900" indent="-342900">
              <a:buAutoNum type="arabicPeriod"/>
            </a:pPr>
            <a:r>
              <a:rPr lang="en-US" sz="3600" b="1" dirty="0"/>
              <a:t>  Have an Emergency Fund</a:t>
            </a:r>
          </a:p>
          <a:p>
            <a:pPr marL="342900" indent="-342900">
              <a:buAutoNum type="arabicPeriod"/>
            </a:pPr>
            <a:r>
              <a:rPr lang="en-US" sz="3600" b="1" dirty="0"/>
              <a:t>  Budget for Everything</a:t>
            </a:r>
          </a:p>
          <a:p>
            <a:pPr marL="342900" indent="-342900">
              <a:buAutoNum type="arabicPeriod"/>
            </a:pPr>
            <a:endParaRPr lang="en-US" dirty="0"/>
          </a:p>
          <a:p>
            <a:endParaRPr lang="en-US" dirty="0"/>
          </a:p>
          <a:p>
            <a:pPr marL="342900" indent="-342900">
              <a:buAutoNum type="arabicPeriod"/>
            </a:pPr>
            <a:endParaRPr lang="en-US" dirty="0"/>
          </a:p>
          <a:p>
            <a:pPr marL="285750" indent="-285750">
              <a:buFont typeface="Arial" panose="020B0604020202020204" pitchFamily="34" charset="0"/>
              <a:buChar char="•"/>
            </a:pPr>
            <a:r>
              <a:rPr lang="en-US" sz="2500" b="1" dirty="0">
                <a:solidFill>
                  <a:schemeClr val="accent1"/>
                </a:solidFill>
              </a:rPr>
              <a:t>How does this list reflect on your family’s financial condition?</a:t>
            </a:r>
          </a:p>
          <a:p>
            <a:pPr marL="285750" indent="-285750">
              <a:buFont typeface="Arial" panose="020B0604020202020204" pitchFamily="34" charset="0"/>
              <a:buChar char="•"/>
            </a:pPr>
            <a:r>
              <a:rPr lang="en-US" sz="2500" b="1" dirty="0">
                <a:solidFill>
                  <a:schemeClr val="accent1"/>
                </a:solidFill>
              </a:rPr>
              <a:t>How can this list serve as a pastoral tool for your parishioners? </a:t>
            </a:r>
          </a:p>
        </p:txBody>
      </p:sp>
    </p:spTree>
    <p:extLst>
      <p:ext uri="{BB962C8B-B14F-4D97-AF65-F5344CB8AC3E}">
        <p14:creationId xmlns:p14="http://schemas.microsoft.com/office/powerpoint/2010/main" val="2364913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4B4CD-0335-409A-B1DF-79C2C5EC87D5}"/>
              </a:ext>
            </a:extLst>
          </p:cNvPr>
          <p:cNvSpPr txBox="1"/>
          <p:nvPr/>
        </p:nvSpPr>
        <p:spPr>
          <a:xfrm>
            <a:off x="4221125" y="0"/>
            <a:ext cx="3030279" cy="369332"/>
          </a:xfrm>
          <a:prstGeom prst="rect">
            <a:avLst/>
          </a:prstGeom>
          <a:noFill/>
        </p:spPr>
        <p:txBody>
          <a:bodyPr wrap="square" rtlCol="0">
            <a:spAutoFit/>
          </a:bodyPr>
          <a:lstStyle/>
          <a:p>
            <a:r>
              <a:rPr lang="en-US" b="1" dirty="0"/>
              <a:t>Differentiated Leadership</a:t>
            </a:r>
          </a:p>
        </p:txBody>
      </p:sp>
      <p:pic>
        <p:nvPicPr>
          <p:cNvPr id="3" name="Friedmans Theory of Differentiated Leadership Made Simple">
            <a:hlinkClick r:id="" action="ppaction://media"/>
            <a:extLst>
              <a:ext uri="{FF2B5EF4-FFF2-40B4-BE49-F238E27FC236}">
                <a16:creationId xmlns:a16="http://schemas.microsoft.com/office/drawing/2014/main" id="{A9F8AB10-3619-4E04-9DE1-39131AE6D6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7325" y="473813"/>
            <a:ext cx="11217349" cy="6309759"/>
          </a:xfrm>
          <a:prstGeom prst="rect">
            <a:avLst/>
          </a:prstGeom>
        </p:spPr>
      </p:pic>
    </p:spTree>
    <p:extLst>
      <p:ext uri="{BB962C8B-B14F-4D97-AF65-F5344CB8AC3E}">
        <p14:creationId xmlns:p14="http://schemas.microsoft.com/office/powerpoint/2010/main" val="49490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4B4CD-0335-409A-B1DF-79C2C5EC87D5}"/>
              </a:ext>
            </a:extLst>
          </p:cNvPr>
          <p:cNvSpPr txBox="1"/>
          <p:nvPr/>
        </p:nvSpPr>
        <p:spPr>
          <a:xfrm>
            <a:off x="627321" y="79744"/>
            <a:ext cx="9590567" cy="646331"/>
          </a:xfrm>
          <a:prstGeom prst="rect">
            <a:avLst/>
          </a:prstGeom>
          <a:noFill/>
          <a:ln>
            <a:solidFill>
              <a:srgbClr val="00B0F0"/>
            </a:solidFill>
          </a:ln>
        </p:spPr>
        <p:txBody>
          <a:bodyPr wrap="square" rtlCol="0">
            <a:spAutoFit/>
          </a:bodyPr>
          <a:lstStyle/>
          <a:p>
            <a:pPr algn="ctr"/>
            <a:r>
              <a:rPr lang="en-US" b="1" dirty="0">
                <a:solidFill>
                  <a:schemeClr val="accent1"/>
                </a:solidFill>
              </a:rPr>
              <a:t>Differentiated Leadership</a:t>
            </a:r>
          </a:p>
          <a:p>
            <a:pPr algn="ctr"/>
            <a:r>
              <a:rPr lang="en-US" dirty="0"/>
              <a:t>Quotes from </a:t>
            </a:r>
            <a:r>
              <a:rPr lang="en-US" i="1" dirty="0"/>
              <a:t>“Saying No to Say Yes: Everyday Boundaries and Pastoral Excellence”</a:t>
            </a:r>
          </a:p>
        </p:txBody>
      </p:sp>
      <p:sp>
        <p:nvSpPr>
          <p:cNvPr id="4" name="TextBox 3">
            <a:extLst>
              <a:ext uri="{FF2B5EF4-FFF2-40B4-BE49-F238E27FC236}">
                <a16:creationId xmlns:a16="http://schemas.microsoft.com/office/drawing/2014/main" id="{5C5CBC40-C7DE-404A-9D38-1CEB22B64256}"/>
              </a:ext>
            </a:extLst>
          </p:cNvPr>
          <p:cNvSpPr txBox="1"/>
          <p:nvPr/>
        </p:nvSpPr>
        <p:spPr>
          <a:xfrm>
            <a:off x="467833" y="1477926"/>
            <a:ext cx="10717618" cy="4832092"/>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Too often boundaries are viewed as negative restrictions, rather than limits that promote and contribute to health.</a:t>
            </a:r>
          </a:p>
          <a:p>
            <a:pPr algn="just"/>
            <a:endParaRPr lang="en-US" sz="2800" b="1" dirty="0"/>
          </a:p>
          <a:p>
            <a:pPr marL="457200" indent="-457200" algn="just">
              <a:buFont typeface="Arial" panose="020B0604020202020204" pitchFamily="34" charset="0"/>
              <a:buChar char="•"/>
            </a:pPr>
            <a:r>
              <a:rPr lang="en-US" sz="2800" b="1" dirty="0"/>
              <a:t>On the simplest level, boundaries define the separation between self and others. A person with a healthy sense of self knows what he or she wants and needs and is able to say “no” to what is not helpful and request more of what he or she needs.</a:t>
            </a:r>
          </a:p>
          <a:p>
            <a:pPr algn="just"/>
            <a:endParaRPr lang="en-US" sz="2800" b="1" dirty="0"/>
          </a:p>
          <a:p>
            <a:pPr marL="457200" indent="-457200" algn="just">
              <a:buFont typeface="Arial" panose="020B0604020202020204" pitchFamily="34" charset="0"/>
              <a:buChar char="•"/>
            </a:pPr>
            <a:r>
              <a:rPr lang="en-US" sz="2800" b="1" dirty="0"/>
              <a:t>While boundaries can be too permeable, they can also be too rigid.</a:t>
            </a:r>
          </a:p>
        </p:txBody>
      </p:sp>
    </p:spTree>
    <p:extLst>
      <p:ext uri="{BB962C8B-B14F-4D97-AF65-F5344CB8AC3E}">
        <p14:creationId xmlns:p14="http://schemas.microsoft.com/office/powerpoint/2010/main" val="3704322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4B4CD-0335-409A-B1DF-79C2C5EC87D5}"/>
              </a:ext>
            </a:extLst>
          </p:cNvPr>
          <p:cNvSpPr txBox="1"/>
          <p:nvPr/>
        </p:nvSpPr>
        <p:spPr>
          <a:xfrm>
            <a:off x="627321" y="79744"/>
            <a:ext cx="9590567" cy="646331"/>
          </a:xfrm>
          <a:prstGeom prst="rect">
            <a:avLst/>
          </a:prstGeom>
          <a:noFill/>
          <a:ln>
            <a:solidFill>
              <a:srgbClr val="00B0F0"/>
            </a:solidFill>
          </a:ln>
        </p:spPr>
        <p:txBody>
          <a:bodyPr wrap="square" rtlCol="0">
            <a:spAutoFit/>
          </a:bodyPr>
          <a:lstStyle/>
          <a:p>
            <a:pPr algn="ctr"/>
            <a:r>
              <a:rPr lang="en-US" b="1" dirty="0">
                <a:solidFill>
                  <a:schemeClr val="accent1"/>
                </a:solidFill>
              </a:rPr>
              <a:t>Differentiated Leadership</a:t>
            </a:r>
          </a:p>
          <a:p>
            <a:pPr algn="ctr"/>
            <a:r>
              <a:rPr lang="en-US" dirty="0"/>
              <a:t>Quotes from </a:t>
            </a:r>
            <a:r>
              <a:rPr lang="en-US" i="1" dirty="0"/>
              <a:t>“Saying No to Say Yes: Everyday Boundaries and Pastoral Excellence”</a:t>
            </a:r>
          </a:p>
        </p:txBody>
      </p:sp>
      <p:sp>
        <p:nvSpPr>
          <p:cNvPr id="3" name="TextBox 2">
            <a:extLst>
              <a:ext uri="{FF2B5EF4-FFF2-40B4-BE49-F238E27FC236}">
                <a16:creationId xmlns:a16="http://schemas.microsoft.com/office/drawing/2014/main" id="{90551F22-991B-4A02-89C0-3F5BAC39C265}"/>
              </a:ext>
            </a:extLst>
          </p:cNvPr>
          <p:cNvSpPr txBox="1"/>
          <p:nvPr/>
        </p:nvSpPr>
        <p:spPr>
          <a:xfrm>
            <a:off x="712381" y="1477926"/>
            <a:ext cx="10547498" cy="440120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Differentiation of self is the ability to contain our reactivity in the midst of anxiety, not become emotionally reactive, and stay connected to others in the midst of anxious times.</a:t>
            </a:r>
          </a:p>
          <a:p>
            <a:pPr algn="just"/>
            <a:endParaRPr lang="en-US" sz="2800" b="1" dirty="0"/>
          </a:p>
          <a:p>
            <a:pPr marL="457200" indent="-457200" algn="just">
              <a:buFont typeface="Arial" panose="020B0604020202020204" pitchFamily="34" charset="0"/>
              <a:buChar char="•"/>
            </a:pPr>
            <a:r>
              <a:rPr lang="en-US" sz="2800" b="1" dirty="0"/>
              <a:t>Differentiation is the ability to be in emotional contact with others yet still autonomous in one’s emotional functioning. It is the ability to maintain emotional objectivity while in the midst of an emotional system in turmoil.</a:t>
            </a:r>
          </a:p>
        </p:txBody>
      </p:sp>
    </p:spTree>
    <p:extLst>
      <p:ext uri="{BB962C8B-B14F-4D97-AF65-F5344CB8AC3E}">
        <p14:creationId xmlns:p14="http://schemas.microsoft.com/office/powerpoint/2010/main" val="482020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4B4CD-0335-409A-B1DF-79C2C5EC87D5}"/>
              </a:ext>
            </a:extLst>
          </p:cNvPr>
          <p:cNvSpPr txBox="1"/>
          <p:nvPr/>
        </p:nvSpPr>
        <p:spPr>
          <a:xfrm>
            <a:off x="627321" y="79744"/>
            <a:ext cx="9590567" cy="646331"/>
          </a:xfrm>
          <a:prstGeom prst="rect">
            <a:avLst/>
          </a:prstGeom>
          <a:noFill/>
          <a:ln>
            <a:solidFill>
              <a:srgbClr val="00B0F0"/>
            </a:solidFill>
          </a:ln>
        </p:spPr>
        <p:txBody>
          <a:bodyPr wrap="square" rtlCol="0">
            <a:spAutoFit/>
          </a:bodyPr>
          <a:lstStyle/>
          <a:p>
            <a:pPr algn="ctr"/>
            <a:r>
              <a:rPr lang="en-US" b="1" dirty="0">
                <a:solidFill>
                  <a:schemeClr val="accent1"/>
                </a:solidFill>
              </a:rPr>
              <a:t>Differentiated Leadership</a:t>
            </a:r>
          </a:p>
          <a:p>
            <a:pPr algn="ctr"/>
            <a:r>
              <a:rPr lang="en-US" dirty="0"/>
              <a:t>Quotes from </a:t>
            </a:r>
            <a:r>
              <a:rPr lang="en-US" i="1" dirty="0"/>
              <a:t>“Saying No to Say Yes: Everyday Boundaries and Pastoral Excellence”</a:t>
            </a:r>
          </a:p>
        </p:txBody>
      </p:sp>
      <p:sp>
        <p:nvSpPr>
          <p:cNvPr id="4" name="TextBox 3">
            <a:extLst>
              <a:ext uri="{FF2B5EF4-FFF2-40B4-BE49-F238E27FC236}">
                <a16:creationId xmlns:a16="http://schemas.microsoft.com/office/drawing/2014/main" id="{9AAAF074-AB14-43B0-B3B4-ADA1B830EA65}"/>
              </a:ext>
            </a:extLst>
          </p:cNvPr>
          <p:cNvSpPr txBox="1"/>
          <p:nvPr/>
        </p:nvSpPr>
        <p:spPr>
          <a:xfrm>
            <a:off x="630865" y="1830011"/>
            <a:ext cx="10930270" cy="3539430"/>
          </a:xfrm>
          <a:prstGeom prst="rect">
            <a:avLst/>
          </a:prstGeom>
          <a:noFill/>
        </p:spPr>
        <p:txBody>
          <a:bodyPr wrap="square" rtlCol="0">
            <a:spAutoFit/>
          </a:bodyPr>
          <a:lstStyle/>
          <a:p>
            <a:pPr algn="just"/>
            <a:r>
              <a:rPr lang="en-US" sz="2800" b="1" dirty="0"/>
              <a:t>Clergy must learn to non-reactively stay in relation with a variety of people and groups in their congregations while staying true to themselves while doing it. Trying to keep everyone happy is not differentiation nor is avoiding or cutting off from unpleasant people. Differentiation is the ability to lead, set clear boundaries, say “no” when necessary, while at the same time building intimate relationships – even with those with whom we disagree.</a:t>
            </a:r>
          </a:p>
        </p:txBody>
      </p:sp>
    </p:spTree>
    <p:extLst>
      <p:ext uri="{BB962C8B-B14F-4D97-AF65-F5344CB8AC3E}">
        <p14:creationId xmlns:p14="http://schemas.microsoft.com/office/powerpoint/2010/main" val="32776689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2551</TotalTime>
  <Words>850</Words>
  <Application>Microsoft Office PowerPoint</Application>
  <PresentationFormat>Widescreen</PresentationFormat>
  <Paragraphs>64</Paragraphs>
  <Slides>11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vt:lpstr>
      <vt:lpstr>Century Gothic</vt:lpstr>
      <vt:lpstr>Wingdings 3</vt:lpstr>
      <vt:lpstr>Ion</vt:lpstr>
      <vt:lpstr>PowerPoint Presentation</vt:lpstr>
      <vt:lpstr>Group Charter/Covenant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Goussetis</dc:creator>
  <cp:lastModifiedBy>Sophia Goussetis</cp:lastModifiedBy>
  <cp:revision>90</cp:revision>
  <dcterms:created xsi:type="dcterms:W3CDTF">2016-11-29T14:05:24Z</dcterms:created>
  <dcterms:modified xsi:type="dcterms:W3CDTF">2019-07-02T14:32:34Z</dcterms:modified>
</cp:coreProperties>
</file>